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56" r:id="rId5"/>
    <p:sldId id="257" r:id="rId6"/>
    <p:sldId id="281" r:id="rId7"/>
    <p:sldId id="282" r:id="rId8"/>
    <p:sldId id="283" r:id="rId9"/>
    <p:sldId id="277" r:id="rId10"/>
  </p:sldIdLst>
  <p:sldSz cx="12192000" cy="6858000"/>
  <p:notesSz cx="12192000" cy="6858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19DA5B7-4BAE-83AF-7D6A-A47BDB73F409}" name="Quentin Lasbleiz" initials="QL" userId="S::quentin.x.lasbleiz@gsk.com::6a21ad3f-dc16-4486-8938-0222fa11200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FF40FF"/>
    <a:srgbClr val="A65A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E410D2-78E9-4E5D-954C-941009370710}" v="5" dt="2025-09-30T16:17:38.707"/>
    <p1510:client id="{3B5FCE8E-6C24-4187-917D-85F567AFB875}" v="20" dt="2025-10-01T07:36:01.857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Style moyen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015"/>
    <p:restoredTop sz="94673"/>
  </p:normalViewPr>
  <p:slideViewPr>
    <p:cSldViewPr snapToGrid="0">
      <p:cViewPr varScale="1">
        <p:scale>
          <a:sx n="97" d="100"/>
          <a:sy n="97" d="100"/>
        </p:scale>
        <p:origin x="264" y="8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7F04AD-F0B4-4538-8F51-B4E7B17220FA}" type="datetimeFigureOut">
              <a:rPr lang="fr-FR" smtClean="0"/>
              <a:t>25/11/2025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87A181-26C1-458B-B90C-2715778315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1949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11/25/2025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11/25/2025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11/25/2025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527676" y="357632"/>
            <a:ext cx="3136646" cy="3911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372995" y="3197097"/>
            <a:ext cx="8923655" cy="17214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aap.drs@ap-hm.f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603888" y="5297619"/>
            <a:ext cx="4640758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/>
            <a:r>
              <a:rPr lang="fr-FR" sz="2000" dirty="0">
                <a:solidFill>
                  <a:srgbClr val="7E7E7E"/>
                </a:solidFill>
                <a:latin typeface="Calibri"/>
                <a:cs typeface="Calibri"/>
              </a:rPr>
              <a:t>Rentrée de l’Ecole Doctorale 659</a:t>
            </a:r>
          </a:p>
          <a:p>
            <a:r>
              <a:rPr lang="fr-FR" sz="2000" spc="-35" dirty="0">
                <a:solidFill>
                  <a:srgbClr val="7E7E7E"/>
                </a:solidFill>
                <a:latin typeface="Calibri"/>
                <a:cs typeface="Calibri"/>
              </a:rPr>
              <a:t>Recherches biomédicales</a:t>
            </a:r>
          </a:p>
          <a:p>
            <a:r>
              <a:rPr lang="fr-FR" sz="2000" spc="-35" dirty="0">
                <a:solidFill>
                  <a:srgbClr val="7E7E7E"/>
                </a:solidFill>
                <a:latin typeface="Calibri"/>
                <a:cs typeface="Calibri"/>
              </a:rPr>
              <a:t>25 novembre </a:t>
            </a:r>
            <a:r>
              <a:rPr sz="2000" dirty="0">
                <a:solidFill>
                  <a:srgbClr val="7E7E7E"/>
                </a:solidFill>
                <a:latin typeface="Calibri"/>
                <a:cs typeface="Calibri"/>
              </a:rPr>
              <a:t>202</a:t>
            </a:r>
            <a:r>
              <a:rPr lang="fr-FR" sz="2000" dirty="0">
                <a:solidFill>
                  <a:srgbClr val="7E7E7E"/>
                </a:solidFill>
                <a:latin typeface="Calibri"/>
                <a:cs typeface="Calibri"/>
              </a:rPr>
              <a:t>5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236573" y="2724988"/>
            <a:ext cx="8068962" cy="2228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50165" algn="ctr">
              <a:lnSpc>
                <a:spcPct val="100000"/>
              </a:lnSpc>
              <a:spcBef>
                <a:spcPts val="100"/>
              </a:spcBef>
            </a:pPr>
            <a:r>
              <a:rPr lang="fr-FR" sz="3600" b="0" spc="-10" dirty="0">
                <a:solidFill>
                  <a:srgbClr val="1F3863"/>
                </a:solidFill>
                <a:latin typeface="Calibri"/>
                <a:cs typeface="Calibri"/>
              </a:rPr>
              <a:t>Direction de la Recherche Clinique </a:t>
            </a:r>
            <a:br>
              <a:rPr lang="fr-FR" sz="3600" b="0" spc="-10" dirty="0">
                <a:solidFill>
                  <a:srgbClr val="1F3863"/>
                </a:solidFill>
                <a:latin typeface="Calibri"/>
                <a:cs typeface="Calibri"/>
              </a:rPr>
            </a:br>
            <a:r>
              <a:rPr lang="fr-FR" sz="3600" b="0" spc="-10" dirty="0">
                <a:solidFill>
                  <a:srgbClr val="1F3863"/>
                </a:solidFill>
                <a:latin typeface="Calibri"/>
                <a:cs typeface="Calibri"/>
              </a:rPr>
              <a:t>et de l’Innovation </a:t>
            </a:r>
            <a:r>
              <a:rPr lang="fr-FR" sz="3600" b="0" spc="-10" dirty="0">
                <a:solidFill>
                  <a:srgbClr val="1F3863"/>
                </a:solidFill>
              </a:rPr>
              <a:t>de l’AP-HM</a:t>
            </a:r>
            <a:br>
              <a:rPr lang="fr-FR" sz="3600" b="0" spc="-10" dirty="0">
                <a:solidFill>
                  <a:srgbClr val="1F3863"/>
                </a:solidFill>
              </a:rPr>
            </a:br>
            <a:br>
              <a:rPr lang="fr-FR" sz="3600" b="0" spc="-10" dirty="0">
                <a:solidFill>
                  <a:srgbClr val="1F3863"/>
                </a:solidFill>
              </a:rPr>
            </a:br>
            <a:r>
              <a:rPr lang="fr-FR" sz="3600" b="0" spc="-10" dirty="0">
                <a:solidFill>
                  <a:srgbClr val="1F3863"/>
                </a:solidFill>
              </a:rPr>
              <a:t>Votre partenaire Recherche Clinique</a:t>
            </a:r>
            <a:endParaRPr sz="36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137716" y="5242155"/>
            <a:ext cx="3698947" cy="739304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484"/>
              </a:spcBef>
            </a:pPr>
            <a:r>
              <a:rPr sz="2000" spc="-5" dirty="0">
                <a:solidFill>
                  <a:srgbClr val="7E7E7E"/>
                </a:solidFill>
                <a:latin typeface="Calibri"/>
                <a:cs typeface="Calibri"/>
              </a:rPr>
              <a:t>Pr</a:t>
            </a:r>
            <a:r>
              <a:rPr sz="2000" spc="-20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7E7E7E"/>
                </a:solidFill>
                <a:latin typeface="Calibri"/>
                <a:cs typeface="Calibri"/>
              </a:rPr>
              <a:t>Noémie</a:t>
            </a:r>
            <a:r>
              <a:rPr sz="2000" spc="-10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7E7E7E"/>
                </a:solidFill>
                <a:latin typeface="Calibri"/>
                <a:cs typeface="Calibri"/>
              </a:rPr>
              <a:t>JOURDE-CHICHE</a:t>
            </a:r>
            <a:endParaRPr sz="2000" dirty="0">
              <a:latin typeface="Calibri"/>
              <a:cs typeface="Calibri"/>
            </a:endParaRPr>
          </a:p>
          <a:p>
            <a:pPr marL="12700" marR="5080" algn="r">
              <a:lnSpc>
                <a:spcPct val="120000"/>
              </a:lnSpc>
            </a:pPr>
            <a:r>
              <a:rPr lang="fr-FR" sz="2000" dirty="0">
                <a:solidFill>
                  <a:srgbClr val="7E7E7E"/>
                </a:solidFill>
                <a:cs typeface="Calibri"/>
              </a:rPr>
              <a:t>Présidente de la DRCI de l’AP-HM</a:t>
            </a:r>
          </a:p>
        </p:txBody>
      </p:sp>
      <p:pic>
        <p:nvPicPr>
          <p:cNvPr id="11" name="object 1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8288" y="236783"/>
            <a:ext cx="3379312" cy="1073034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0" y="159134"/>
            <a:ext cx="4798541" cy="81002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51189" y="872283"/>
            <a:ext cx="8340811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charset="2"/>
              <a:buChar char="§"/>
            </a:pPr>
            <a:r>
              <a:rPr lang="fr-FR" sz="2000" dirty="0">
                <a:solidFill>
                  <a:srgbClr val="1D1D1B"/>
                </a:solidFill>
              </a:rPr>
              <a:t>Santé publique</a:t>
            </a:r>
          </a:p>
          <a:p>
            <a:pPr marL="285750" indent="-285750">
              <a:buFont typeface="Wingdings" charset="2"/>
              <a:buChar char="§"/>
            </a:pPr>
            <a:r>
              <a:rPr lang="fr-FR" sz="2000" dirty="0">
                <a:solidFill>
                  <a:srgbClr val="1D1D1B"/>
                </a:solidFill>
              </a:rPr>
              <a:t>Sport et santé</a:t>
            </a:r>
          </a:p>
          <a:p>
            <a:pPr marL="285750" indent="-285750">
              <a:buFont typeface="Wingdings" charset="2"/>
              <a:buChar char="§"/>
            </a:pPr>
            <a:r>
              <a:rPr lang="fr-FR" sz="2000" dirty="0">
                <a:solidFill>
                  <a:srgbClr val="1D1D1B"/>
                </a:solidFill>
              </a:rPr>
              <a:t>Pathologies cardio-vasculaires et nutrition, inflammation</a:t>
            </a:r>
          </a:p>
          <a:p>
            <a:pPr marL="285750" indent="-285750">
              <a:buFont typeface="Wingdings" charset="2"/>
              <a:buChar char="§"/>
            </a:pPr>
            <a:r>
              <a:rPr lang="fr-FR" sz="2000" dirty="0">
                <a:solidFill>
                  <a:srgbClr val="1D1D1B"/>
                </a:solidFill>
              </a:rPr>
              <a:t>Oncologie</a:t>
            </a:r>
          </a:p>
          <a:p>
            <a:pPr marL="285750" indent="-285750">
              <a:buFont typeface="Wingdings" charset="2"/>
              <a:buChar char="§"/>
            </a:pPr>
            <a:r>
              <a:rPr lang="fr-FR" sz="2000" dirty="0">
                <a:solidFill>
                  <a:srgbClr val="1D1D1B"/>
                </a:solidFill>
              </a:rPr>
              <a:t>Génétique</a:t>
            </a:r>
          </a:p>
          <a:p>
            <a:pPr marL="285750" indent="-285750">
              <a:buFont typeface="Wingdings" charset="2"/>
              <a:buChar char="§"/>
            </a:pPr>
            <a:r>
              <a:rPr lang="fr-FR" sz="2000" dirty="0">
                <a:solidFill>
                  <a:srgbClr val="1D1D1B"/>
                </a:solidFill>
              </a:rPr>
              <a:t>Maladies infectieuses</a:t>
            </a:r>
          </a:p>
          <a:p>
            <a:pPr marL="285750" indent="-285750">
              <a:buFont typeface="Wingdings" charset="2"/>
              <a:buChar char="§"/>
            </a:pPr>
            <a:r>
              <a:rPr lang="fr-FR" sz="2000" dirty="0">
                <a:solidFill>
                  <a:srgbClr val="1D1D1B"/>
                </a:solidFill>
              </a:rPr>
              <a:t>Éthique, Sciences humaines et santé</a:t>
            </a:r>
          </a:p>
          <a:p>
            <a:pPr marL="285750" indent="-285750">
              <a:buFont typeface="Wingdings" charset="2"/>
              <a:buChar char="§"/>
            </a:pPr>
            <a:r>
              <a:rPr lang="fr-FR" sz="2000" dirty="0">
                <a:solidFill>
                  <a:srgbClr val="1D1D1B"/>
                </a:solidFill>
              </a:rPr>
              <a:t>Ingénierie biomécanique et biomédicale et thérapeutiques innovantes</a:t>
            </a:r>
          </a:p>
          <a:p>
            <a:pPr marL="285750" indent="-285750">
              <a:buFont typeface="Wingdings" charset="2"/>
              <a:buChar char="§"/>
            </a:pPr>
            <a:r>
              <a:rPr lang="fr-FR" sz="2000" dirty="0">
                <a:solidFill>
                  <a:srgbClr val="1D1D1B"/>
                </a:solidFill>
              </a:rPr>
              <a:t>Recherche clinique, simulation et sciences paramédicales</a:t>
            </a:r>
          </a:p>
          <a:p>
            <a:pPr marL="285750" indent="-285750">
              <a:buFont typeface="Wingdings" charset="2"/>
              <a:buChar char="§"/>
            </a:pPr>
            <a:r>
              <a:rPr lang="fr-FR" sz="2000" dirty="0">
                <a:solidFill>
                  <a:srgbClr val="1D1D1B"/>
                </a:solidFill>
              </a:rPr>
              <a:t>Neurologie, imagerie et santé mentale</a:t>
            </a:r>
            <a:endParaRPr lang="fr-FR" sz="2000" b="0" i="0" dirty="0">
              <a:solidFill>
                <a:srgbClr val="1D1D1B"/>
              </a:solidFill>
              <a:effectLst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77795" y="1995667"/>
            <a:ext cx="290795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r-FR" b="1">
                <a:solidFill>
                  <a:srgbClr val="1D1D1B"/>
                </a:solidFill>
              </a:rPr>
              <a:t>École Doctorale</a:t>
            </a:r>
            <a:br>
              <a:rPr lang="fr-FR" b="1"/>
            </a:br>
            <a:r>
              <a:rPr lang="fr-FR" b="1">
                <a:solidFill>
                  <a:srgbClr val="1D1D1B"/>
                </a:solidFill>
              </a:rPr>
              <a:t>Recherches biomédicales</a:t>
            </a:r>
            <a:br>
              <a:rPr lang="fr-FR" b="1"/>
            </a:br>
            <a:r>
              <a:rPr lang="fr-FR" b="1">
                <a:solidFill>
                  <a:srgbClr val="1D1D1B"/>
                </a:solidFill>
              </a:rPr>
              <a:t>ED 659</a:t>
            </a:r>
            <a:endParaRPr lang="fr-FR" b="1"/>
          </a:p>
        </p:txBody>
      </p:sp>
      <p:sp>
        <p:nvSpPr>
          <p:cNvPr id="5" name="ZoneTexte 4"/>
          <p:cNvSpPr txBox="1"/>
          <p:nvPr/>
        </p:nvSpPr>
        <p:spPr>
          <a:xfrm>
            <a:off x="2242751" y="5182701"/>
            <a:ext cx="32168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/>
              <a:t>Recherche </a:t>
            </a:r>
          </a:p>
          <a:p>
            <a:pPr algn="ctr"/>
            <a:r>
              <a:rPr lang="fr-FR" sz="2000" dirty="0"/>
              <a:t>Pré-clinique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6595101" y="5028813"/>
            <a:ext cx="359993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/>
              <a:t>Recherche Clinique</a:t>
            </a:r>
          </a:p>
          <a:p>
            <a:pPr algn="ctr"/>
            <a:r>
              <a:rPr lang="fr-FR" sz="2000" b="1" dirty="0"/>
              <a:t>Sujets sains &amp; Patients</a:t>
            </a:r>
          </a:p>
          <a:p>
            <a:pPr algn="ctr"/>
            <a:r>
              <a:rPr lang="fr-FR" sz="2000" b="1" dirty="0"/>
              <a:t>Echantillons &amp; Données</a:t>
            </a:r>
          </a:p>
        </p:txBody>
      </p:sp>
      <p:sp>
        <p:nvSpPr>
          <p:cNvPr id="10" name="Flèche en arc 9"/>
          <p:cNvSpPr/>
          <p:nvPr/>
        </p:nvSpPr>
        <p:spPr>
          <a:xfrm>
            <a:off x="4837670" y="4314232"/>
            <a:ext cx="2088292" cy="2051222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1043785"/>
              <a:gd name="adj5" fmla="val 1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1" name="Flèche en arc 10"/>
          <p:cNvSpPr/>
          <p:nvPr/>
        </p:nvSpPr>
        <p:spPr>
          <a:xfrm rot="10800000">
            <a:off x="4855176" y="4739678"/>
            <a:ext cx="2088292" cy="2051222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1043785"/>
              <a:gd name="adj5" fmla="val 1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846" y="62254"/>
            <a:ext cx="3385039" cy="571419"/>
          </a:xfrm>
          <a:prstGeom prst="rect">
            <a:avLst/>
          </a:prstGeom>
        </p:spPr>
      </p:pic>
      <p:pic>
        <p:nvPicPr>
          <p:cNvPr id="9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917723" y="87941"/>
            <a:ext cx="2110154" cy="545732"/>
          </a:xfrm>
          <a:prstGeom prst="rect">
            <a:avLst/>
          </a:prstGeom>
        </p:spPr>
      </p:pic>
      <p:sp>
        <p:nvSpPr>
          <p:cNvPr id="14" name="ZoneTexte 13"/>
          <p:cNvSpPr txBox="1"/>
          <p:nvPr/>
        </p:nvSpPr>
        <p:spPr>
          <a:xfrm>
            <a:off x="10195035" y="5054858"/>
            <a:ext cx="1512277" cy="369332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RGPD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10195035" y="5580623"/>
            <a:ext cx="1512277" cy="369332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RIPH et BPC</a:t>
            </a:r>
          </a:p>
        </p:txBody>
      </p:sp>
      <p:sp>
        <p:nvSpPr>
          <p:cNvPr id="16" name="Accolade fermante 15"/>
          <p:cNvSpPr/>
          <p:nvPr/>
        </p:nvSpPr>
        <p:spPr>
          <a:xfrm>
            <a:off x="9583615" y="4932485"/>
            <a:ext cx="448408" cy="1230923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33426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er 17"/>
          <p:cNvGrpSpPr/>
          <p:nvPr/>
        </p:nvGrpSpPr>
        <p:grpSpPr>
          <a:xfrm rot="5400000">
            <a:off x="-362549" y="3658202"/>
            <a:ext cx="5242949" cy="748866"/>
            <a:chOff x="1190850" y="2827680"/>
            <a:chExt cx="7034681" cy="748866"/>
          </a:xfrm>
        </p:grpSpPr>
        <p:sp>
          <p:nvSpPr>
            <p:cNvPr id="2" name="Flèche vers la droite 1"/>
            <p:cNvSpPr/>
            <p:nvPr/>
          </p:nvSpPr>
          <p:spPr>
            <a:xfrm>
              <a:off x="1190850" y="2933995"/>
              <a:ext cx="7034681" cy="642551"/>
            </a:xfrm>
            <a:prstGeom prst="rightArrow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fr-FR"/>
            </a:p>
          </p:txBody>
        </p:sp>
        <p:grpSp>
          <p:nvGrpSpPr>
            <p:cNvPr id="3" name="Grouper 2"/>
            <p:cNvGrpSpPr/>
            <p:nvPr/>
          </p:nvGrpSpPr>
          <p:grpSpPr>
            <a:xfrm>
              <a:off x="1620875" y="2827680"/>
              <a:ext cx="235674" cy="575857"/>
              <a:chOff x="2396315" y="3872576"/>
              <a:chExt cx="235674" cy="575857"/>
            </a:xfrm>
          </p:grpSpPr>
          <p:cxnSp>
            <p:nvCxnSpPr>
              <p:cNvPr id="16" name="Connecteur droit 15"/>
              <p:cNvCxnSpPr/>
              <p:nvPr/>
            </p:nvCxnSpPr>
            <p:spPr>
              <a:xfrm flipH="1">
                <a:off x="2508422" y="3872576"/>
                <a:ext cx="4980" cy="402862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Ellipse 16"/>
              <p:cNvSpPr/>
              <p:nvPr/>
            </p:nvSpPr>
            <p:spPr>
              <a:xfrm>
                <a:off x="2396315" y="4157513"/>
                <a:ext cx="235674" cy="29092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fr-FR"/>
              </a:p>
            </p:txBody>
          </p:sp>
        </p:grpSp>
        <p:grpSp>
          <p:nvGrpSpPr>
            <p:cNvPr id="4" name="Grouper 3"/>
            <p:cNvGrpSpPr/>
            <p:nvPr/>
          </p:nvGrpSpPr>
          <p:grpSpPr>
            <a:xfrm>
              <a:off x="2943452" y="2832152"/>
              <a:ext cx="235674" cy="575857"/>
              <a:chOff x="2396315" y="3872576"/>
              <a:chExt cx="235674" cy="575857"/>
            </a:xfrm>
          </p:grpSpPr>
          <p:cxnSp>
            <p:nvCxnSpPr>
              <p:cNvPr id="14" name="Connecteur droit 13"/>
              <p:cNvCxnSpPr/>
              <p:nvPr/>
            </p:nvCxnSpPr>
            <p:spPr>
              <a:xfrm flipH="1">
                <a:off x="2508422" y="3872576"/>
                <a:ext cx="4980" cy="402862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Ellipse 14"/>
              <p:cNvSpPr/>
              <p:nvPr/>
            </p:nvSpPr>
            <p:spPr>
              <a:xfrm>
                <a:off x="2396315" y="4157513"/>
                <a:ext cx="235674" cy="29092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fr-FR"/>
              </a:p>
            </p:txBody>
          </p:sp>
        </p:grpSp>
        <p:grpSp>
          <p:nvGrpSpPr>
            <p:cNvPr id="5" name="Grouper 4"/>
            <p:cNvGrpSpPr/>
            <p:nvPr/>
          </p:nvGrpSpPr>
          <p:grpSpPr>
            <a:xfrm>
              <a:off x="4491619" y="2832152"/>
              <a:ext cx="235674" cy="575857"/>
              <a:chOff x="2396315" y="3872576"/>
              <a:chExt cx="235674" cy="575857"/>
            </a:xfrm>
          </p:grpSpPr>
          <p:cxnSp>
            <p:nvCxnSpPr>
              <p:cNvPr id="12" name="Connecteur droit 11"/>
              <p:cNvCxnSpPr/>
              <p:nvPr/>
            </p:nvCxnSpPr>
            <p:spPr>
              <a:xfrm flipH="1">
                <a:off x="2508422" y="3872576"/>
                <a:ext cx="4980" cy="402862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" name="Ellipse 12"/>
              <p:cNvSpPr/>
              <p:nvPr/>
            </p:nvSpPr>
            <p:spPr>
              <a:xfrm>
                <a:off x="2396315" y="4157513"/>
                <a:ext cx="235674" cy="29092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fr-FR"/>
              </a:p>
            </p:txBody>
          </p:sp>
        </p:grpSp>
        <p:grpSp>
          <p:nvGrpSpPr>
            <p:cNvPr id="6" name="Grouper 5"/>
            <p:cNvGrpSpPr/>
            <p:nvPr/>
          </p:nvGrpSpPr>
          <p:grpSpPr>
            <a:xfrm>
              <a:off x="5811046" y="2832152"/>
              <a:ext cx="235674" cy="575857"/>
              <a:chOff x="2396315" y="3872576"/>
              <a:chExt cx="235674" cy="575857"/>
            </a:xfrm>
          </p:grpSpPr>
          <p:cxnSp>
            <p:nvCxnSpPr>
              <p:cNvPr id="10" name="Connecteur droit 9"/>
              <p:cNvCxnSpPr/>
              <p:nvPr/>
            </p:nvCxnSpPr>
            <p:spPr>
              <a:xfrm flipH="1">
                <a:off x="2508422" y="3872576"/>
                <a:ext cx="4980" cy="402862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" name="Ellipse 10"/>
              <p:cNvSpPr/>
              <p:nvPr/>
            </p:nvSpPr>
            <p:spPr>
              <a:xfrm>
                <a:off x="2396315" y="4157513"/>
                <a:ext cx="235674" cy="29092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fr-FR"/>
              </a:p>
            </p:txBody>
          </p:sp>
        </p:grpSp>
        <p:grpSp>
          <p:nvGrpSpPr>
            <p:cNvPr id="7" name="Grouper 6"/>
            <p:cNvGrpSpPr/>
            <p:nvPr/>
          </p:nvGrpSpPr>
          <p:grpSpPr>
            <a:xfrm>
              <a:off x="7374476" y="2832152"/>
              <a:ext cx="235674" cy="575857"/>
              <a:chOff x="2396315" y="3872576"/>
              <a:chExt cx="235674" cy="575857"/>
            </a:xfrm>
          </p:grpSpPr>
          <p:cxnSp>
            <p:nvCxnSpPr>
              <p:cNvPr id="8" name="Connecteur droit 7"/>
              <p:cNvCxnSpPr/>
              <p:nvPr/>
            </p:nvCxnSpPr>
            <p:spPr>
              <a:xfrm flipH="1">
                <a:off x="2508422" y="3872576"/>
                <a:ext cx="4980" cy="402862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" name="Ellipse 8"/>
              <p:cNvSpPr/>
              <p:nvPr/>
            </p:nvSpPr>
            <p:spPr>
              <a:xfrm>
                <a:off x="2396315" y="4157513"/>
                <a:ext cx="235674" cy="29092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fr-FR"/>
              </a:p>
            </p:txBody>
          </p:sp>
        </p:grpSp>
      </p:grpSp>
      <p:sp>
        <p:nvSpPr>
          <p:cNvPr id="19" name="ZoneTexte 18"/>
          <p:cNvSpPr txBox="1"/>
          <p:nvPr/>
        </p:nvSpPr>
        <p:spPr>
          <a:xfrm>
            <a:off x="2700039" y="1630546"/>
            <a:ext cx="6363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FINALITÉ</a:t>
            </a:r>
            <a:r>
              <a:rPr lang="fr-FR" dirty="0"/>
              <a:t> : données collectées pour un objectif précis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2695582" y="2616263"/>
            <a:ext cx="6363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MINIMISATION</a:t>
            </a:r>
            <a:r>
              <a:rPr lang="fr-FR" dirty="0"/>
              <a:t> : seules les données nécessaires sont collectées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2695582" y="3770112"/>
            <a:ext cx="6363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TRANSPARENCE</a:t>
            </a:r>
            <a:r>
              <a:rPr lang="fr-FR" dirty="0"/>
              <a:t> : personnes clairement informées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2695582" y="4753481"/>
            <a:ext cx="6363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SÉCURITÉ </a:t>
            </a:r>
            <a:r>
              <a:rPr lang="fr-FR" dirty="0"/>
              <a:t>: données protégées contre tout accès non autorisé</a:t>
            </a:r>
          </a:p>
        </p:txBody>
      </p:sp>
      <p:sp>
        <p:nvSpPr>
          <p:cNvPr id="23" name="ZoneTexte 22"/>
          <p:cNvSpPr txBox="1"/>
          <p:nvPr/>
        </p:nvSpPr>
        <p:spPr>
          <a:xfrm>
            <a:off x="2695582" y="5918705"/>
            <a:ext cx="6363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DURÉE LIMITÉE </a:t>
            </a:r>
            <a:r>
              <a:rPr lang="fr-FR" dirty="0"/>
              <a:t>: données conservées pour un temps déterminé</a:t>
            </a:r>
          </a:p>
        </p:txBody>
      </p:sp>
      <p:sp>
        <p:nvSpPr>
          <p:cNvPr id="24" name="Title 1"/>
          <p:cNvSpPr txBox="1">
            <a:spLocks/>
          </p:cNvSpPr>
          <p:nvPr/>
        </p:nvSpPr>
        <p:spPr>
          <a:xfrm>
            <a:off x="3547709" y="292048"/>
            <a:ext cx="5807761" cy="1107996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2400" b="1" kern="0" dirty="0">
                <a:solidFill>
                  <a:sysClr val="windowText" lastClr="000000"/>
                </a:solidFill>
              </a:rPr>
              <a:t>RGPD : RÈGLEMENT GÉNÉRAL </a:t>
            </a:r>
          </a:p>
          <a:p>
            <a:pPr algn="ctr"/>
            <a:r>
              <a:rPr lang="fr-FR" sz="2400" b="1" kern="0" dirty="0">
                <a:solidFill>
                  <a:sysClr val="windowText" lastClr="000000"/>
                </a:solidFill>
              </a:rPr>
              <a:t>SUR LA PROTECTION DES DONNÉES</a:t>
            </a:r>
          </a:p>
        </p:txBody>
      </p:sp>
      <p:grpSp>
        <p:nvGrpSpPr>
          <p:cNvPr id="25" name="Groupe 24"/>
          <p:cNvGrpSpPr/>
          <p:nvPr/>
        </p:nvGrpSpPr>
        <p:grpSpPr>
          <a:xfrm>
            <a:off x="9201665" y="1091307"/>
            <a:ext cx="2783407" cy="2903635"/>
            <a:chOff x="9201665" y="1091307"/>
            <a:chExt cx="2783407" cy="2903635"/>
          </a:xfrm>
        </p:grpSpPr>
        <p:sp>
          <p:nvSpPr>
            <p:cNvPr id="26" name="Hexagone 25"/>
            <p:cNvSpPr/>
            <p:nvPr/>
          </p:nvSpPr>
          <p:spPr>
            <a:xfrm>
              <a:off x="10058399" y="1091307"/>
              <a:ext cx="1037479" cy="924285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dirty="0"/>
                <a:t> Accès</a:t>
              </a:r>
            </a:p>
          </p:txBody>
        </p:sp>
        <p:sp>
          <p:nvSpPr>
            <p:cNvPr id="27" name="Hexagone 26"/>
            <p:cNvSpPr/>
            <p:nvPr/>
          </p:nvSpPr>
          <p:spPr>
            <a:xfrm>
              <a:off x="10927490" y="1584475"/>
              <a:ext cx="1037479" cy="924285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dirty="0"/>
                <a:t>Opposition</a:t>
              </a:r>
            </a:p>
          </p:txBody>
        </p:sp>
        <p:sp>
          <p:nvSpPr>
            <p:cNvPr id="28" name="Hexagone 27"/>
            <p:cNvSpPr/>
            <p:nvPr/>
          </p:nvSpPr>
          <p:spPr>
            <a:xfrm>
              <a:off x="10074874" y="2090857"/>
              <a:ext cx="1037479" cy="924285"/>
            </a:xfrm>
            <a:prstGeom prst="hexagon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>
                  <a:solidFill>
                    <a:schemeClr val="tx1"/>
                  </a:solidFill>
                </a:rPr>
                <a:t>DROITS</a:t>
              </a:r>
              <a:endParaRPr lang="fr-FR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29" name="Hexagone 28"/>
            <p:cNvSpPr/>
            <p:nvPr/>
          </p:nvSpPr>
          <p:spPr>
            <a:xfrm>
              <a:off x="9201665" y="1590408"/>
              <a:ext cx="1037479" cy="924285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dirty="0"/>
                <a:t>Rectification</a:t>
              </a:r>
            </a:p>
          </p:txBody>
        </p:sp>
        <p:sp>
          <p:nvSpPr>
            <p:cNvPr id="30" name="Hexagone 29"/>
            <p:cNvSpPr/>
            <p:nvPr/>
          </p:nvSpPr>
          <p:spPr>
            <a:xfrm>
              <a:off x="9201665" y="2577601"/>
              <a:ext cx="1037479" cy="924285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dirty="0"/>
                <a:t>Portabilité</a:t>
              </a:r>
            </a:p>
          </p:txBody>
        </p:sp>
        <p:sp>
          <p:nvSpPr>
            <p:cNvPr id="31" name="Hexagone 30"/>
            <p:cNvSpPr/>
            <p:nvPr/>
          </p:nvSpPr>
          <p:spPr>
            <a:xfrm>
              <a:off x="10082623" y="3070657"/>
              <a:ext cx="1037479" cy="924285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dirty="0"/>
                <a:t>Effacement</a:t>
              </a:r>
            </a:p>
          </p:txBody>
        </p:sp>
        <p:sp>
          <p:nvSpPr>
            <p:cNvPr id="32" name="Hexagone 31"/>
            <p:cNvSpPr/>
            <p:nvPr/>
          </p:nvSpPr>
          <p:spPr>
            <a:xfrm>
              <a:off x="10947593" y="2578553"/>
              <a:ext cx="1037479" cy="924285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dirty="0"/>
                <a:t>Limitation</a:t>
              </a:r>
            </a:p>
          </p:txBody>
        </p:sp>
      </p:grpSp>
      <p:sp>
        <p:nvSpPr>
          <p:cNvPr id="33" name="Rectangle 32"/>
          <p:cNvSpPr/>
          <p:nvPr/>
        </p:nvSpPr>
        <p:spPr>
          <a:xfrm>
            <a:off x="5111146" y="1153064"/>
            <a:ext cx="23796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solidFill>
                  <a:srgbClr val="0070C0"/>
                </a:solidFill>
              </a:rPr>
              <a:t>LOI EUROPÉENNE 2018</a:t>
            </a:r>
          </a:p>
        </p:txBody>
      </p:sp>
      <p:grpSp>
        <p:nvGrpSpPr>
          <p:cNvPr id="34" name="Groupe 33"/>
          <p:cNvGrpSpPr/>
          <p:nvPr/>
        </p:nvGrpSpPr>
        <p:grpSpPr>
          <a:xfrm>
            <a:off x="9828766" y="4213488"/>
            <a:ext cx="1645315" cy="2345016"/>
            <a:chOff x="9828766" y="4213488"/>
            <a:chExt cx="1645315" cy="2345016"/>
          </a:xfrm>
        </p:grpSpPr>
        <p:sp>
          <p:nvSpPr>
            <p:cNvPr id="35" name="Cylindre 34"/>
            <p:cNvSpPr/>
            <p:nvPr/>
          </p:nvSpPr>
          <p:spPr>
            <a:xfrm>
              <a:off x="9828766" y="5791226"/>
              <a:ext cx="1637566" cy="767278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600"/>
                <a:t>Registre</a:t>
              </a:r>
            </a:p>
          </p:txBody>
        </p:sp>
        <p:sp>
          <p:nvSpPr>
            <p:cNvPr id="36" name="Cylindre 35"/>
            <p:cNvSpPr/>
            <p:nvPr/>
          </p:nvSpPr>
          <p:spPr>
            <a:xfrm>
              <a:off x="9828766" y="5145954"/>
              <a:ext cx="1645315" cy="729153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/>
                <a:t>Consentement/non opposition</a:t>
              </a:r>
            </a:p>
          </p:txBody>
        </p:sp>
        <p:sp>
          <p:nvSpPr>
            <p:cNvPr id="37" name="Cylindre 36"/>
            <p:cNvSpPr/>
            <p:nvPr/>
          </p:nvSpPr>
          <p:spPr>
            <a:xfrm>
              <a:off x="9828766" y="4213488"/>
              <a:ext cx="1637566" cy="1006935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dirty="0"/>
                <a:t>DPO</a:t>
              </a:r>
            </a:p>
            <a:p>
              <a:pPr algn="ctr"/>
              <a:r>
                <a:rPr lang="fr-FR" sz="1400" dirty="0"/>
                <a:t>Délégué protection des données</a:t>
              </a:r>
            </a:p>
          </p:txBody>
        </p:sp>
      </p:grpSp>
      <p:pic>
        <p:nvPicPr>
          <p:cNvPr id="38" name="object 1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917723" y="87941"/>
            <a:ext cx="2110154" cy="545732"/>
          </a:xfrm>
          <a:prstGeom prst="rect">
            <a:avLst/>
          </a:prstGeom>
        </p:spPr>
      </p:pic>
      <p:pic>
        <p:nvPicPr>
          <p:cNvPr id="39" name="Image 3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846" y="62254"/>
            <a:ext cx="3385039" cy="571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846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/>
          <p:cNvSpPr txBox="1">
            <a:spLocks/>
          </p:cNvSpPr>
          <p:nvPr/>
        </p:nvSpPr>
        <p:spPr>
          <a:xfrm>
            <a:off x="3547709" y="292048"/>
            <a:ext cx="5807761" cy="1107996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2400" b="1" kern="0" dirty="0">
                <a:solidFill>
                  <a:sysClr val="windowText" lastClr="000000"/>
                </a:solidFill>
              </a:rPr>
              <a:t>RIPH : RECHERCHE IMPLIQUANT </a:t>
            </a:r>
          </a:p>
          <a:p>
            <a:pPr algn="ctr"/>
            <a:r>
              <a:rPr lang="fr-FR" sz="2400" b="1" kern="0" dirty="0">
                <a:solidFill>
                  <a:sysClr val="windowText" lastClr="000000"/>
                </a:solidFill>
              </a:rPr>
              <a:t>LA PERSONNE HUMAINE</a:t>
            </a:r>
          </a:p>
        </p:txBody>
      </p:sp>
      <p:sp>
        <p:nvSpPr>
          <p:cNvPr id="33" name="Rectangle 32"/>
          <p:cNvSpPr/>
          <p:nvPr/>
        </p:nvSpPr>
        <p:spPr>
          <a:xfrm>
            <a:off x="3046429" y="1468539"/>
            <a:ext cx="308597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solidFill>
                  <a:srgbClr val="0070C0"/>
                </a:solidFill>
              </a:rPr>
              <a:t>LOI JARDÉ 2012 + 2016</a:t>
            </a:r>
          </a:p>
          <a:p>
            <a:pPr algn="ctr"/>
            <a:r>
              <a:rPr lang="fr-FR" b="1" dirty="0">
                <a:solidFill>
                  <a:srgbClr val="0070C0"/>
                </a:solidFill>
              </a:rPr>
              <a:t>Définit le cadre règlementaire </a:t>
            </a:r>
          </a:p>
        </p:txBody>
      </p:sp>
      <p:sp>
        <p:nvSpPr>
          <p:cNvPr id="25" name="Coeur 24"/>
          <p:cNvSpPr/>
          <p:nvPr/>
        </p:nvSpPr>
        <p:spPr>
          <a:xfrm>
            <a:off x="8969731" y="1458098"/>
            <a:ext cx="2114277" cy="1878227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  <a:p>
            <a:pPr algn="ctr"/>
            <a:r>
              <a:rPr lang="fr-FR" dirty="0"/>
              <a:t>BPC : BONNES PRATIQUES CLINIQUES </a:t>
            </a:r>
          </a:p>
        </p:txBody>
      </p:sp>
      <p:sp>
        <p:nvSpPr>
          <p:cNvPr id="38" name="Rectangle 37"/>
          <p:cNvSpPr/>
          <p:nvPr/>
        </p:nvSpPr>
        <p:spPr>
          <a:xfrm>
            <a:off x="8241958" y="3582379"/>
            <a:ext cx="395004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b="1" dirty="0">
                <a:solidFill>
                  <a:srgbClr val="0070C0"/>
                </a:solidFill>
              </a:rPr>
              <a:t>ICH E6 (R3)</a:t>
            </a:r>
          </a:p>
          <a:p>
            <a:pPr algn="ctr"/>
            <a:r>
              <a:rPr lang="fr-FR" b="1" dirty="0">
                <a:solidFill>
                  <a:srgbClr val="0070C0"/>
                </a:solidFill>
              </a:rPr>
              <a:t>Réforme 2025 des BPC</a:t>
            </a:r>
          </a:p>
          <a:p>
            <a:pPr marL="285750" indent="-285750">
              <a:buFontTx/>
              <a:buChar char="-"/>
            </a:pPr>
            <a:r>
              <a:rPr lang="fr-FR" dirty="0">
                <a:solidFill>
                  <a:srgbClr val="0070C0"/>
                </a:solidFill>
              </a:rPr>
              <a:t>basée sur les risques</a:t>
            </a:r>
          </a:p>
          <a:p>
            <a:pPr marL="285750" indent="-285750">
              <a:buFontTx/>
              <a:buChar char="-"/>
            </a:pPr>
            <a:r>
              <a:rPr lang="fr-FR" dirty="0" err="1">
                <a:solidFill>
                  <a:srgbClr val="0070C0"/>
                </a:solidFill>
              </a:rPr>
              <a:t>quality</a:t>
            </a:r>
            <a:r>
              <a:rPr lang="fr-FR" dirty="0">
                <a:solidFill>
                  <a:srgbClr val="0070C0"/>
                </a:solidFill>
              </a:rPr>
              <a:t> by design</a:t>
            </a:r>
          </a:p>
          <a:p>
            <a:pPr marL="285750" indent="-285750">
              <a:buFontTx/>
              <a:buChar char="-"/>
            </a:pPr>
            <a:r>
              <a:rPr lang="fr-FR" dirty="0">
                <a:solidFill>
                  <a:srgbClr val="0070C0"/>
                </a:solidFill>
              </a:rPr>
              <a:t>essais décentralisés</a:t>
            </a:r>
          </a:p>
          <a:p>
            <a:pPr marL="285750" indent="-285750">
              <a:buFontTx/>
              <a:buChar char="-"/>
            </a:pPr>
            <a:r>
              <a:rPr lang="fr-FR" dirty="0">
                <a:solidFill>
                  <a:srgbClr val="0070C0"/>
                </a:solidFill>
              </a:rPr>
              <a:t>nouvelles technologies et e-consent</a:t>
            </a:r>
          </a:p>
        </p:txBody>
      </p:sp>
      <p:sp>
        <p:nvSpPr>
          <p:cNvPr id="34" name="Flèche vers le bas 33"/>
          <p:cNvSpPr/>
          <p:nvPr/>
        </p:nvSpPr>
        <p:spPr>
          <a:xfrm>
            <a:off x="10045405" y="5336705"/>
            <a:ext cx="308919" cy="53275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ZoneTexte 38"/>
          <p:cNvSpPr txBox="1"/>
          <p:nvPr/>
        </p:nvSpPr>
        <p:spPr>
          <a:xfrm>
            <a:off x="8556416" y="5881815"/>
            <a:ext cx="33184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rgbClr val="0070C0"/>
                </a:solidFill>
              </a:rPr>
              <a:t>Adoptée par l’EMA</a:t>
            </a:r>
          </a:p>
          <a:p>
            <a:pPr algn="ctr"/>
            <a:r>
              <a:rPr lang="fr-FR" dirty="0">
                <a:solidFill>
                  <a:srgbClr val="0070C0"/>
                </a:solidFill>
              </a:rPr>
              <a:t>Nouvelle référence règlementaire</a:t>
            </a:r>
          </a:p>
          <a:p>
            <a:pPr algn="ctr"/>
            <a:r>
              <a:rPr lang="fr-FR" dirty="0">
                <a:solidFill>
                  <a:srgbClr val="0070C0"/>
                </a:solidFill>
              </a:rPr>
              <a:t>Garantit Qualité et Ethique </a:t>
            </a:r>
          </a:p>
        </p:txBody>
      </p:sp>
      <p:cxnSp>
        <p:nvCxnSpPr>
          <p:cNvPr id="42" name="Connecteur droit 41"/>
          <p:cNvCxnSpPr/>
          <p:nvPr/>
        </p:nvCxnSpPr>
        <p:spPr>
          <a:xfrm>
            <a:off x="2681416" y="2397211"/>
            <a:ext cx="3816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avec flèche 44"/>
          <p:cNvCxnSpPr/>
          <p:nvPr/>
        </p:nvCxnSpPr>
        <p:spPr>
          <a:xfrm>
            <a:off x="2681416" y="2397211"/>
            <a:ext cx="0" cy="4201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/>
          <p:cNvCxnSpPr/>
          <p:nvPr/>
        </p:nvCxnSpPr>
        <p:spPr>
          <a:xfrm>
            <a:off x="4613189" y="2397211"/>
            <a:ext cx="0" cy="4201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 droit avec flèche 46"/>
          <p:cNvCxnSpPr/>
          <p:nvPr/>
        </p:nvCxnSpPr>
        <p:spPr>
          <a:xfrm>
            <a:off x="6492778" y="2397211"/>
            <a:ext cx="0" cy="4201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à coins arrondis 47"/>
          <p:cNvSpPr/>
          <p:nvPr/>
        </p:nvSpPr>
        <p:spPr>
          <a:xfrm>
            <a:off x="1644162" y="2829698"/>
            <a:ext cx="1964827" cy="3526139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RIPH 1</a:t>
            </a:r>
          </a:p>
          <a:p>
            <a:pPr algn="ctr"/>
            <a:endParaRPr lang="fr-FR" dirty="0">
              <a:solidFill>
                <a:schemeClr val="tx1"/>
              </a:solidFill>
            </a:endParaRPr>
          </a:p>
          <a:p>
            <a:pPr algn="ctr"/>
            <a:r>
              <a:rPr lang="fr-FR" sz="1600" dirty="0">
                <a:solidFill>
                  <a:schemeClr val="tx1"/>
                </a:solidFill>
              </a:rPr>
              <a:t>Intervention non justifiée par la prise en charge habituelle, à risque </a:t>
            </a:r>
          </a:p>
          <a:p>
            <a:pPr algn="ctr"/>
            <a:endParaRPr lang="fr-FR" sz="1600" dirty="0">
              <a:solidFill>
                <a:schemeClr val="tx1"/>
              </a:solidFill>
            </a:endParaRPr>
          </a:p>
          <a:p>
            <a:pPr algn="ctr"/>
            <a:r>
              <a:rPr lang="fr-FR" sz="1400" dirty="0">
                <a:solidFill>
                  <a:schemeClr val="tx1"/>
                </a:solidFill>
              </a:rPr>
              <a:t>ex: essai clinique médicament ou dispositif, examens invasifs</a:t>
            </a:r>
          </a:p>
        </p:txBody>
      </p:sp>
      <p:sp>
        <p:nvSpPr>
          <p:cNvPr id="49" name="Rectangle à coins arrondis 48"/>
          <p:cNvSpPr/>
          <p:nvPr/>
        </p:nvSpPr>
        <p:spPr>
          <a:xfrm>
            <a:off x="3767553" y="2829698"/>
            <a:ext cx="1755916" cy="3526139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RIPH 2</a:t>
            </a:r>
          </a:p>
          <a:p>
            <a:pPr algn="ctr"/>
            <a:r>
              <a:rPr lang="fr-FR" sz="1600" dirty="0">
                <a:solidFill>
                  <a:schemeClr val="tx1"/>
                </a:solidFill>
              </a:rPr>
              <a:t>Risques et contraintes minimes </a:t>
            </a:r>
          </a:p>
          <a:p>
            <a:pPr algn="ctr"/>
            <a:endParaRPr lang="fr-FR" sz="1600" dirty="0">
              <a:solidFill>
                <a:schemeClr val="tx1"/>
              </a:solidFill>
            </a:endParaRPr>
          </a:p>
          <a:p>
            <a:pPr algn="ctr"/>
            <a:r>
              <a:rPr lang="fr-FR" sz="1400" dirty="0">
                <a:solidFill>
                  <a:schemeClr val="tx1"/>
                </a:solidFill>
              </a:rPr>
              <a:t>ex: tests peu contraignants, prélèvements sanguins ≤ 3 </a:t>
            </a:r>
            <a:r>
              <a:rPr lang="fr-FR" sz="1400" dirty="0" err="1">
                <a:solidFill>
                  <a:schemeClr val="tx1"/>
                </a:solidFill>
              </a:rPr>
              <a:t>mL</a:t>
            </a:r>
            <a:r>
              <a:rPr lang="fr-FR" sz="1400" dirty="0">
                <a:solidFill>
                  <a:schemeClr val="tx1"/>
                </a:solidFill>
              </a:rPr>
              <a:t>, ECG/EEG, IRM non injectée</a:t>
            </a:r>
          </a:p>
        </p:txBody>
      </p:sp>
      <p:sp>
        <p:nvSpPr>
          <p:cNvPr id="50" name="Rectangle à coins arrondis 49"/>
          <p:cNvSpPr/>
          <p:nvPr/>
        </p:nvSpPr>
        <p:spPr>
          <a:xfrm>
            <a:off x="5667028" y="2829698"/>
            <a:ext cx="1771738" cy="3526139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RIPH 3</a:t>
            </a:r>
          </a:p>
          <a:p>
            <a:pPr algn="ctr"/>
            <a:endParaRPr lang="fr-FR" dirty="0">
              <a:solidFill>
                <a:schemeClr val="tx1"/>
              </a:solidFill>
            </a:endParaRPr>
          </a:p>
          <a:p>
            <a:pPr algn="ctr"/>
            <a:r>
              <a:rPr lang="fr-FR" sz="1600" dirty="0">
                <a:solidFill>
                  <a:schemeClr val="tx1"/>
                </a:solidFill>
              </a:rPr>
              <a:t>Observationnel : prise en charge habituelle non modifiée</a:t>
            </a:r>
          </a:p>
          <a:p>
            <a:pPr algn="ctr"/>
            <a:endParaRPr lang="fr-FR" sz="1600" dirty="0">
              <a:solidFill>
                <a:schemeClr val="tx1"/>
              </a:solidFill>
            </a:endParaRPr>
          </a:p>
          <a:p>
            <a:pPr algn="ctr"/>
            <a:r>
              <a:rPr lang="fr-FR" sz="1400" dirty="0">
                <a:solidFill>
                  <a:schemeClr val="tx1"/>
                </a:solidFill>
              </a:rPr>
              <a:t>ex: suivi cohorte, étude </a:t>
            </a:r>
            <a:r>
              <a:rPr lang="fr-FR" sz="1400" dirty="0" err="1">
                <a:solidFill>
                  <a:schemeClr val="tx1"/>
                </a:solidFill>
              </a:rPr>
              <a:t>épidémio</a:t>
            </a:r>
            <a:r>
              <a:rPr lang="fr-FR" sz="1400" dirty="0">
                <a:solidFill>
                  <a:schemeClr val="tx1"/>
                </a:solidFill>
              </a:rPr>
              <a:t>, entretiens sans risque psycho</a:t>
            </a:r>
          </a:p>
        </p:txBody>
      </p:sp>
      <p:sp>
        <p:nvSpPr>
          <p:cNvPr id="51" name="Hexagone 50"/>
          <p:cNvSpPr/>
          <p:nvPr/>
        </p:nvSpPr>
        <p:spPr>
          <a:xfrm>
            <a:off x="1770640" y="6001438"/>
            <a:ext cx="1046703" cy="73351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ANSM</a:t>
            </a:r>
          </a:p>
        </p:txBody>
      </p:sp>
      <p:sp>
        <p:nvSpPr>
          <p:cNvPr id="52" name="Hexagone 51"/>
          <p:cNvSpPr/>
          <p:nvPr/>
        </p:nvSpPr>
        <p:spPr>
          <a:xfrm>
            <a:off x="2819450" y="6001438"/>
            <a:ext cx="766119" cy="73351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/>
              <a:t>CPP</a:t>
            </a:r>
            <a:endParaRPr lang="fr-FR" sz="1600" dirty="0"/>
          </a:p>
        </p:txBody>
      </p:sp>
      <p:sp>
        <p:nvSpPr>
          <p:cNvPr id="53" name="Hexagone 52"/>
          <p:cNvSpPr/>
          <p:nvPr/>
        </p:nvSpPr>
        <p:spPr>
          <a:xfrm>
            <a:off x="3738348" y="5989081"/>
            <a:ext cx="1046703" cy="733512"/>
          </a:xfrm>
          <a:prstGeom prst="hexagon">
            <a:avLst/>
          </a:prstGeom>
          <a:solidFill>
            <a:schemeClr val="accent1">
              <a:lumMod val="60000"/>
              <a:lumOff val="40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1">
                    <a:lumMod val="50000"/>
                  </a:schemeClr>
                </a:solidFill>
              </a:rPr>
              <a:t>ANSM</a:t>
            </a:r>
          </a:p>
        </p:txBody>
      </p:sp>
      <p:sp>
        <p:nvSpPr>
          <p:cNvPr id="54" name="Hexagone 53"/>
          <p:cNvSpPr/>
          <p:nvPr/>
        </p:nvSpPr>
        <p:spPr>
          <a:xfrm>
            <a:off x="4787158" y="5989081"/>
            <a:ext cx="766119" cy="73351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/>
              <a:t>CPP</a:t>
            </a:r>
            <a:endParaRPr lang="fr-FR" sz="1600" dirty="0"/>
          </a:p>
        </p:txBody>
      </p:sp>
      <p:sp>
        <p:nvSpPr>
          <p:cNvPr id="55" name="Hexagone 54"/>
          <p:cNvSpPr/>
          <p:nvPr/>
        </p:nvSpPr>
        <p:spPr>
          <a:xfrm>
            <a:off x="6229068" y="5976724"/>
            <a:ext cx="766119" cy="73351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/>
              <a:t>CPP</a:t>
            </a:r>
            <a:endParaRPr lang="fr-FR" sz="1600" dirty="0"/>
          </a:p>
        </p:txBody>
      </p:sp>
      <p:pic>
        <p:nvPicPr>
          <p:cNvPr id="20" name="object 1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917723" y="87941"/>
            <a:ext cx="2110154" cy="545732"/>
          </a:xfrm>
          <a:prstGeom prst="rect">
            <a:avLst/>
          </a:prstGeom>
        </p:spPr>
      </p:pic>
      <p:pic>
        <p:nvPicPr>
          <p:cNvPr id="21" name="Image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846" y="62254"/>
            <a:ext cx="3385039" cy="571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2330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/>
          <p:cNvSpPr txBox="1">
            <a:spLocks/>
          </p:cNvSpPr>
          <p:nvPr/>
        </p:nvSpPr>
        <p:spPr>
          <a:xfrm>
            <a:off x="3547709" y="292048"/>
            <a:ext cx="5807761" cy="1107996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2400" b="1" kern="0" dirty="0">
                <a:solidFill>
                  <a:sysClr val="windowText" lastClr="000000"/>
                </a:solidFill>
              </a:rPr>
              <a:t>Hors-RIPH : </a:t>
            </a:r>
            <a:r>
              <a:rPr lang="fr-FR" sz="2400" b="1" kern="0" dirty="0">
                <a:solidFill>
                  <a:srgbClr val="00B050"/>
                </a:solidFill>
              </a:rPr>
              <a:t>Hors Loi </a:t>
            </a:r>
            <a:r>
              <a:rPr lang="fr-FR" sz="2400" b="1" kern="0" dirty="0" err="1">
                <a:solidFill>
                  <a:srgbClr val="00B050"/>
                </a:solidFill>
              </a:rPr>
              <a:t>Jardé</a:t>
            </a:r>
            <a:endParaRPr lang="fr-FR" sz="2400" b="1" kern="0" dirty="0">
              <a:solidFill>
                <a:srgbClr val="00B050"/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4492869" y="1400044"/>
            <a:ext cx="7367954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200"/>
              </a:spcBef>
              <a:buClr>
                <a:srgbClr val="00B050"/>
              </a:buClr>
              <a:buFont typeface="Wingdings" charset="2"/>
              <a:buChar char="ü"/>
            </a:pPr>
            <a:r>
              <a:rPr lang="fr-FR" sz="2000" dirty="0"/>
              <a:t>Aucune intervention ajoutée par la recherche</a:t>
            </a:r>
          </a:p>
          <a:p>
            <a:pPr marL="285750" indent="-285750">
              <a:spcBef>
                <a:spcPts val="1200"/>
              </a:spcBef>
              <a:buClr>
                <a:srgbClr val="00B050"/>
              </a:buClr>
              <a:buFont typeface="Wingdings" charset="2"/>
              <a:buChar char="ü"/>
            </a:pPr>
            <a:r>
              <a:rPr lang="fr-FR" sz="2000" dirty="0"/>
              <a:t>Aucun risque ni contrainte pour le participant</a:t>
            </a:r>
          </a:p>
          <a:p>
            <a:pPr marL="285750" indent="-285750">
              <a:spcBef>
                <a:spcPts val="1200"/>
              </a:spcBef>
              <a:buClr>
                <a:srgbClr val="00B050"/>
              </a:buClr>
              <a:buFont typeface="Wingdings" charset="2"/>
              <a:buChar char="ü"/>
            </a:pPr>
            <a:r>
              <a:rPr lang="fr-FR" sz="2000" dirty="0"/>
              <a:t>Pas d’intervention modifiant la vie courante</a:t>
            </a:r>
          </a:p>
          <a:p>
            <a:pPr marL="285750" indent="-285750">
              <a:spcBef>
                <a:spcPts val="1200"/>
              </a:spcBef>
              <a:buClr>
                <a:srgbClr val="00B050"/>
              </a:buClr>
              <a:buFont typeface="Wingdings" charset="2"/>
              <a:buChar char="ü"/>
            </a:pPr>
            <a:r>
              <a:rPr lang="fr-FR" sz="2000" dirty="0"/>
              <a:t>Pas d’utilisation d’un produit de santé </a:t>
            </a:r>
            <a:r>
              <a:rPr lang="fr-FR" sz="1600" dirty="0"/>
              <a:t>(médicament, dispositif médical)</a:t>
            </a:r>
          </a:p>
          <a:p>
            <a:pPr marL="285750" indent="-285750">
              <a:spcBef>
                <a:spcPts val="1200"/>
              </a:spcBef>
              <a:buClr>
                <a:srgbClr val="00B050"/>
              </a:buClr>
              <a:buFont typeface="Wingdings" charset="2"/>
              <a:buChar char="ü"/>
            </a:pPr>
            <a:r>
              <a:rPr lang="fr-FR" sz="2000" dirty="0"/>
              <a:t>Pas de procédure de soin ajoutée </a:t>
            </a:r>
            <a:r>
              <a:rPr lang="fr-FR" sz="1600" dirty="0"/>
              <a:t>(prise de sang, imagerie réalisée uniquement pour la recherche</a:t>
            </a:r>
            <a:r>
              <a:rPr lang="mr-IN" sz="1600" dirty="0"/>
              <a:t>…</a:t>
            </a:r>
            <a:r>
              <a:rPr lang="fr-FR" sz="1600" dirty="0"/>
              <a:t>)</a:t>
            </a:r>
          </a:p>
          <a:p>
            <a:pPr marL="285750" indent="-285750">
              <a:spcBef>
                <a:spcPts val="1200"/>
              </a:spcBef>
              <a:buClr>
                <a:srgbClr val="00B050"/>
              </a:buClr>
              <a:buFont typeface="Wingdings" charset="2"/>
              <a:buChar char="ü"/>
            </a:pPr>
            <a:r>
              <a:rPr lang="fr-FR" sz="2000" dirty="0"/>
              <a:t>Utilisation de données déjà existantes </a:t>
            </a:r>
            <a:r>
              <a:rPr lang="fr-FR" sz="1600" dirty="0"/>
              <a:t>(pas de nouvelles données générées pour la recherche)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06939" y="4872426"/>
            <a:ext cx="1448658" cy="1514208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6569956" y="4872426"/>
            <a:ext cx="3527841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rgbClr val="0070C0"/>
                </a:solidFill>
              </a:rPr>
              <a:t>Doit respecter le RGPD</a:t>
            </a:r>
          </a:p>
          <a:p>
            <a:pPr marL="342900" indent="-342900">
              <a:spcBef>
                <a:spcPts val="1200"/>
              </a:spcBef>
              <a:buClr>
                <a:srgbClr val="0070C0"/>
              </a:buClr>
              <a:buFont typeface="Wingdings" charset="2"/>
              <a:buChar char="ü"/>
            </a:pPr>
            <a:r>
              <a:rPr lang="fr-FR" sz="2000" dirty="0"/>
              <a:t>Comité d’éthique interne</a:t>
            </a:r>
          </a:p>
          <a:p>
            <a:pPr marL="342900" indent="-342900">
              <a:spcBef>
                <a:spcPts val="1200"/>
              </a:spcBef>
              <a:buClr>
                <a:srgbClr val="0070C0"/>
              </a:buClr>
              <a:buFont typeface="Wingdings" charset="2"/>
              <a:buChar char="ü"/>
            </a:pPr>
            <a:r>
              <a:rPr lang="fr-FR" sz="2000" dirty="0"/>
              <a:t>Information DPO</a:t>
            </a:r>
          </a:p>
          <a:p>
            <a:pPr marL="342900" indent="-342900">
              <a:spcBef>
                <a:spcPts val="1200"/>
              </a:spcBef>
              <a:buClr>
                <a:srgbClr val="0070C0"/>
              </a:buClr>
              <a:buFont typeface="Wingdings" charset="2"/>
              <a:buChar char="ü"/>
            </a:pPr>
            <a:r>
              <a:rPr lang="fr-FR" sz="2000" dirty="0"/>
              <a:t>Méthodologie de référence</a:t>
            </a:r>
          </a:p>
        </p:txBody>
      </p:sp>
      <p:pic>
        <p:nvPicPr>
          <p:cNvPr id="20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917723" y="87941"/>
            <a:ext cx="2110154" cy="545732"/>
          </a:xfrm>
          <a:prstGeom prst="rect">
            <a:avLst/>
          </a:prstGeom>
        </p:spPr>
      </p:pic>
      <p:pic>
        <p:nvPicPr>
          <p:cNvPr id="21" name="Image 2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5846" y="62254"/>
            <a:ext cx="3385039" cy="571419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5846" y="1502964"/>
            <a:ext cx="3820447" cy="3555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5253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702" y="1485442"/>
            <a:ext cx="5192284" cy="615553"/>
          </a:xfrm>
        </p:spPr>
        <p:txBody>
          <a:bodyPr/>
          <a:lstStyle/>
          <a:p>
            <a:pPr algn="l"/>
            <a:r>
              <a:rPr lang="fr-FR" sz="2000" dirty="0"/>
              <a:t>Parcours d’un projet de recherche impliquant des patients, leurs données ou leurs échantillons </a:t>
            </a:r>
            <a:endParaRPr sz="2000" dirty="0"/>
          </a:p>
        </p:txBody>
      </p:sp>
      <p:sp>
        <p:nvSpPr>
          <p:cNvPr id="5" name="Flèche vers la droite 4"/>
          <p:cNvSpPr/>
          <p:nvPr/>
        </p:nvSpPr>
        <p:spPr>
          <a:xfrm>
            <a:off x="1966289" y="3978890"/>
            <a:ext cx="9476068" cy="642551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Étoile à 4 branches 6"/>
          <p:cNvSpPr/>
          <p:nvPr/>
        </p:nvSpPr>
        <p:spPr>
          <a:xfrm>
            <a:off x="951470" y="3832807"/>
            <a:ext cx="914400" cy="902044"/>
          </a:xfrm>
          <a:prstGeom prst="star4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 rot="18964715">
            <a:off x="1225294" y="3148336"/>
            <a:ext cx="10188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/>
              <a:t>Idée </a:t>
            </a:r>
            <a:endParaRPr lang="fr-FR" sz="2000" dirty="0"/>
          </a:p>
        </p:txBody>
      </p:sp>
      <p:grpSp>
        <p:nvGrpSpPr>
          <p:cNvPr id="3" name="Groupe 2"/>
          <p:cNvGrpSpPr/>
          <p:nvPr/>
        </p:nvGrpSpPr>
        <p:grpSpPr>
          <a:xfrm>
            <a:off x="2224628" y="2956367"/>
            <a:ext cx="2064819" cy="1492066"/>
            <a:chOff x="2224628" y="2956367"/>
            <a:chExt cx="2064819" cy="1492066"/>
          </a:xfrm>
        </p:grpSpPr>
        <p:sp>
          <p:nvSpPr>
            <p:cNvPr id="9" name="ZoneTexte 8"/>
            <p:cNvSpPr txBox="1"/>
            <p:nvPr/>
          </p:nvSpPr>
          <p:spPr>
            <a:xfrm rot="18964715">
              <a:off x="2224628" y="2956367"/>
              <a:ext cx="206481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000" dirty="0"/>
                <a:t>Contact DRCI</a:t>
              </a:r>
            </a:p>
          </p:txBody>
        </p:sp>
        <p:grpSp>
          <p:nvGrpSpPr>
            <p:cNvPr id="22" name="Grouper 21"/>
            <p:cNvGrpSpPr/>
            <p:nvPr/>
          </p:nvGrpSpPr>
          <p:grpSpPr>
            <a:xfrm>
              <a:off x="2396315" y="3872575"/>
              <a:ext cx="235674" cy="575858"/>
              <a:chOff x="2396315" y="3872575"/>
              <a:chExt cx="235674" cy="575858"/>
            </a:xfrm>
          </p:grpSpPr>
          <p:cxnSp>
            <p:nvCxnSpPr>
              <p:cNvPr id="19" name="Connecteur droit 18"/>
              <p:cNvCxnSpPr>
                <a:stCxn id="9" idx="1"/>
              </p:cNvCxnSpPr>
              <p:nvPr/>
            </p:nvCxnSpPr>
            <p:spPr>
              <a:xfrm flipH="1">
                <a:off x="2508422" y="3872575"/>
                <a:ext cx="4979" cy="402863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Ellipse 20"/>
              <p:cNvSpPr/>
              <p:nvPr/>
            </p:nvSpPr>
            <p:spPr>
              <a:xfrm>
                <a:off x="2396315" y="4157513"/>
                <a:ext cx="235674" cy="29092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</p:grpSp>
      <p:grpSp>
        <p:nvGrpSpPr>
          <p:cNvPr id="4" name="Groupe 3"/>
          <p:cNvGrpSpPr/>
          <p:nvPr/>
        </p:nvGrpSpPr>
        <p:grpSpPr>
          <a:xfrm>
            <a:off x="3472099" y="2625553"/>
            <a:ext cx="2384023" cy="1827352"/>
            <a:chOff x="3472099" y="2625553"/>
            <a:chExt cx="2384023" cy="1827352"/>
          </a:xfrm>
        </p:grpSpPr>
        <p:sp>
          <p:nvSpPr>
            <p:cNvPr id="10" name="ZoneTexte 9"/>
            <p:cNvSpPr txBox="1"/>
            <p:nvPr/>
          </p:nvSpPr>
          <p:spPr>
            <a:xfrm rot="18964715">
              <a:off x="3472099" y="2625553"/>
              <a:ext cx="2384023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000" dirty="0"/>
                <a:t>Qualification règlementaire</a:t>
              </a:r>
            </a:p>
          </p:txBody>
        </p:sp>
        <p:grpSp>
          <p:nvGrpSpPr>
            <p:cNvPr id="26" name="Grouper 25"/>
            <p:cNvGrpSpPr/>
            <p:nvPr/>
          </p:nvGrpSpPr>
          <p:grpSpPr>
            <a:xfrm>
              <a:off x="3718892" y="3877048"/>
              <a:ext cx="235674" cy="575857"/>
              <a:chOff x="2396315" y="3872576"/>
              <a:chExt cx="235674" cy="575857"/>
            </a:xfrm>
          </p:grpSpPr>
          <p:cxnSp>
            <p:nvCxnSpPr>
              <p:cNvPr id="27" name="Connecteur droit 26"/>
              <p:cNvCxnSpPr/>
              <p:nvPr/>
            </p:nvCxnSpPr>
            <p:spPr>
              <a:xfrm flipH="1">
                <a:off x="2508422" y="3872576"/>
                <a:ext cx="4980" cy="402862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" name="Ellipse 27"/>
              <p:cNvSpPr/>
              <p:nvPr/>
            </p:nvSpPr>
            <p:spPr>
              <a:xfrm>
                <a:off x="2396315" y="4157513"/>
                <a:ext cx="235674" cy="29092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</p:grpSp>
      <p:grpSp>
        <p:nvGrpSpPr>
          <p:cNvPr id="17" name="Groupe 16"/>
          <p:cNvGrpSpPr/>
          <p:nvPr/>
        </p:nvGrpSpPr>
        <p:grpSpPr>
          <a:xfrm>
            <a:off x="5005476" y="2418697"/>
            <a:ext cx="2711144" cy="2034208"/>
            <a:chOff x="5005476" y="2418697"/>
            <a:chExt cx="2711144" cy="2034208"/>
          </a:xfrm>
        </p:grpSpPr>
        <p:sp>
          <p:nvSpPr>
            <p:cNvPr id="12" name="ZoneTexte 11"/>
            <p:cNvSpPr txBox="1"/>
            <p:nvPr/>
          </p:nvSpPr>
          <p:spPr>
            <a:xfrm rot="18964715">
              <a:off x="5005476" y="2418697"/>
              <a:ext cx="271114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000" dirty="0"/>
                <a:t>Montage d’étude</a:t>
              </a:r>
            </a:p>
            <a:p>
              <a:r>
                <a:rPr lang="fr-FR" sz="2000" dirty="0"/>
                <a:t>Budget &amp; Contrats</a:t>
              </a:r>
            </a:p>
          </p:txBody>
        </p:sp>
        <p:grpSp>
          <p:nvGrpSpPr>
            <p:cNvPr id="29" name="Grouper 28"/>
            <p:cNvGrpSpPr/>
            <p:nvPr/>
          </p:nvGrpSpPr>
          <p:grpSpPr>
            <a:xfrm>
              <a:off x="5267059" y="3877048"/>
              <a:ext cx="235674" cy="575857"/>
              <a:chOff x="2396315" y="3872576"/>
              <a:chExt cx="235674" cy="575857"/>
            </a:xfrm>
          </p:grpSpPr>
          <p:cxnSp>
            <p:nvCxnSpPr>
              <p:cNvPr id="30" name="Connecteur droit 29"/>
              <p:cNvCxnSpPr/>
              <p:nvPr/>
            </p:nvCxnSpPr>
            <p:spPr>
              <a:xfrm flipH="1">
                <a:off x="2508422" y="3872576"/>
                <a:ext cx="4980" cy="402862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1" name="Ellipse 30"/>
              <p:cNvSpPr/>
              <p:nvPr/>
            </p:nvSpPr>
            <p:spPr>
              <a:xfrm>
                <a:off x="2396315" y="4157513"/>
                <a:ext cx="235674" cy="29092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</p:grpSp>
      <p:grpSp>
        <p:nvGrpSpPr>
          <p:cNvPr id="20" name="Groupe 19"/>
          <p:cNvGrpSpPr/>
          <p:nvPr/>
        </p:nvGrpSpPr>
        <p:grpSpPr>
          <a:xfrm>
            <a:off x="7834016" y="2439223"/>
            <a:ext cx="2711144" cy="2013682"/>
            <a:chOff x="7834016" y="2439223"/>
            <a:chExt cx="2711144" cy="2013682"/>
          </a:xfrm>
        </p:grpSpPr>
        <p:sp>
          <p:nvSpPr>
            <p:cNvPr id="14" name="ZoneTexte 13"/>
            <p:cNvSpPr txBox="1"/>
            <p:nvPr/>
          </p:nvSpPr>
          <p:spPr>
            <a:xfrm rot="18964715">
              <a:off x="7834016" y="2439223"/>
              <a:ext cx="271114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000" dirty="0"/>
                <a:t>Lancement</a:t>
              </a:r>
            </a:p>
            <a:p>
              <a:r>
                <a:rPr lang="fr-FR" sz="2000" dirty="0"/>
                <a:t>Monitoring</a:t>
              </a:r>
            </a:p>
          </p:txBody>
        </p:sp>
        <p:grpSp>
          <p:nvGrpSpPr>
            <p:cNvPr id="35" name="Grouper 34"/>
            <p:cNvGrpSpPr/>
            <p:nvPr/>
          </p:nvGrpSpPr>
          <p:grpSpPr>
            <a:xfrm>
              <a:off x="8149916" y="3877048"/>
              <a:ext cx="235674" cy="575857"/>
              <a:chOff x="2396315" y="3872576"/>
              <a:chExt cx="235674" cy="575857"/>
            </a:xfrm>
          </p:grpSpPr>
          <p:cxnSp>
            <p:nvCxnSpPr>
              <p:cNvPr id="36" name="Connecteur droit 35"/>
              <p:cNvCxnSpPr/>
              <p:nvPr/>
            </p:nvCxnSpPr>
            <p:spPr>
              <a:xfrm flipH="1">
                <a:off x="2508422" y="3872576"/>
                <a:ext cx="4980" cy="402862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7" name="Ellipse 36"/>
              <p:cNvSpPr/>
              <p:nvPr/>
            </p:nvSpPr>
            <p:spPr>
              <a:xfrm>
                <a:off x="2396315" y="4157513"/>
                <a:ext cx="235674" cy="29092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</p:grpSp>
      <p:grpSp>
        <p:nvGrpSpPr>
          <p:cNvPr id="23" name="Groupe 22"/>
          <p:cNvGrpSpPr/>
          <p:nvPr/>
        </p:nvGrpSpPr>
        <p:grpSpPr>
          <a:xfrm>
            <a:off x="9136428" y="2628682"/>
            <a:ext cx="2711144" cy="1815221"/>
            <a:chOff x="9136428" y="2628682"/>
            <a:chExt cx="2711144" cy="1815221"/>
          </a:xfrm>
        </p:grpSpPr>
        <p:sp>
          <p:nvSpPr>
            <p:cNvPr id="15" name="ZoneTexte 14"/>
            <p:cNvSpPr txBox="1"/>
            <p:nvPr/>
          </p:nvSpPr>
          <p:spPr>
            <a:xfrm rot="18964715">
              <a:off x="9136428" y="2628682"/>
              <a:ext cx="271114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000" dirty="0"/>
                <a:t>Archivage</a:t>
              </a:r>
            </a:p>
          </p:txBody>
        </p:sp>
        <p:grpSp>
          <p:nvGrpSpPr>
            <p:cNvPr id="38" name="Grouper 37"/>
            <p:cNvGrpSpPr/>
            <p:nvPr/>
          </p:nvGrpSpPr>
          <p:grpSpPr>
            <a:xfrm>
              <a:off x="9468530" y="3868046"/>
              <a:ext cx="235674" cy="575857"/>
              <a:chOff x="2396315" y="3872576"/>
              <a:chExt cx="235674" cy="575857"/>
            </a:xfrm>
          </p:grpSpPr>
          <p:cxnSp>
            <p:nvCxnSpPr>
              <p:cNvPr id="39" name="Connecteur droit 38"/>
              <p:cNvCxnSpPr/>
              <p:nvPr/>
            </p:nvCxnSpPr>
            <p:spPr>
              <a:xfrm flipH="1">
                <a:off x="2508422" y="3872576"/>
                <a:ext cx="4980" cy="402862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0" name="Ellipse 39"/>
              <p:cNvSpPr/>
              <p:nvPr/>
            </p:nvSpPr>
            <p:spPr>
              <a:xfrm>
                <a:off x="2396315" y="4157513"/>
                <a:ext cx="235674" cy="29092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</p:grpSp>
      <p:grpSp>
        <p:nvGrpSpPr>
          <p:cNvPr id="24" name="Groupe 23"/>
          <p:cNvGrpSpPr/>
          <p:nvPr/>
        </p:nvGrpSpPr>
        <p:grpSpPr>
          <a:xfrm>
            <a:off x="10454130" y="2994186"/>
            <a:ext cx="1685867" cy="1458719"/>
            <a:chOff x="10454130" y="2994186"/>
            <a:chExt cx="1685867" cy="1458719"/>
          </a:xfrm>
        </p:grpSpPr>
        <p:sp>
          <p:nvSpPr>
            <p:cNvPr id="16" name="ZoneTexte 15"/>
            <p:cNvSpPr txBox="1"/>
            <p:nvPr/>
          </p:nvSpPr>
          <p:spPr>
            <a:xfrm rot="18964715">
              <a:off x="10454130" y="2994186"/>
              <a:ext cx="16858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000" dirty="0"/>
                <a:t>Publication</a:t>
              </a:r>
            </a:p>
          </p:txBody>
        </p:sp>
        <p:grpSp>
          <p:nvGrpSpPr>
            <p:cNvPr id="41" name="Grouper 40"/>
            <p:cNvGrpSpPr/>
            <p:nvPr/>
          </p:nvGrpSpPr>
          <p:grpSpPr>
            <a:xfrm>
              <a:off x="10612454" y="3877048"/>
              <a:ext cx="235674" cy="575857"/>
              <a:chOff x="2396315" y="3872576"/>
              <a:chExt cx="235674" cy="575857"/>
            </a:xfrm>
          </p:grpSpPr>
          <p:cxnSp>
            <p:nvCxnSpPr>
              <p:cNvPr id="42" name="Connecteur droit 41"/>
              <p:cNvCxnSpPr/>
              <p:nvPr/>
            </p:nvCxnSpPr>
            <p:spPr>
              <a:xfrm flipH="1">
                <a:off x="2508422" y="3872576"/>
                <a:ext cx="4980" cy="402862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3" name="Ellipse 42"/>
              <p:cNvSpPr/>
              <p:nvPr/>
            </p:nvSpPr>
            <p:spPr>
              <a:xfrm>
                <a:off x="2396315" y="4157513"/>
                <a:ext cx="235674" cy="29092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</p:grpSp>
      <p:grpSp>
        <p:nvGrpSpPr>
          <p:cNvPr id="6" name="Groupe 5"/>
          <p:cNvGrpSpPr/>
          <p:nvPr/>
        </p:nvGrpSpPr>
        <p:grpSpPr>
          <a:xfrm>
            <a:off x="3823085" y="4551761"/>
            <a:ext cx="3087670" cy="2110974"/>
            <a:chOff x="3823085" y="4551761"/>
            <a:chExt cx="3087670" cy="2110974"/>
          </a:xfrm>
        </p:grpSpPr>
        <p:sp>
          <p:nvSpPr>
            <p:cNvPr id="11" name="ZoneTexte 10"/>
            <p:cNvSpPr txBox="1"/>
            <p:nvPr/>
          </p:nvSpPr>
          <p:spPr>
            <a:xfrm>
              <a:off x="4474313" y="4846853"/>
              <a:ext cx="2436442" cy="18158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000" dirty="0"/>
                <a:t>RGPD : </a:t>
              </a:r>
              <a:r>
                <a:rPr lang="fr-FR" dirty="0"/>
                <a:t>règlement général sur la protection des données</a:t>
              </a:r>
            </a:p>
            <a:p>
              <a:r>
                <a:rPr lang="fr-FR" sz="2000" dirty="0"/>
                <a:t>RIPH : </a:t>
              </a:r>
              <a:r>
                <a:rPr lang="fr-FR" dirty="0"/>
                <a:t>recherche impliquant la personne humaine</a:t>
              </a:r>
            </a:p>
          </p:txBody>
        </p:sp>
        <p:cxnSp>
          <p:nvCxnSpPr>
            <p:cNvPr id="45" name="Connecteur en angle 44"/>
            <p:cNvCxnSpPr/>
            <p:nvPr/>
          </p:nvCxnSpPr>
          <p:spPr>
            <a:xfrm rot="16200000" flipH="1">
              <a:off x="3873933" y="4514556"/>
              <a:ext cx="601012" cy="675421"/>
            </a:xfrm>
            <a:prstGeom prst="bentConnector2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Connecteur en angle 46"/>
            <p:cNvCxnSpPr/>
            <p:nvPr/>
          </p:nvCxnSpPr>
          <p:spPr>
            <a:xfrm rot="16200000" flipH="1">
              <a:off x="3860290" y="5284848"/>
              <a:ext cx="601012" cy="675421"/>
            </a:xfrm>
            <a:prstGeom prst="bentConnector2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4" name="object 1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917723" y="87941"/>
            <a:ext cx="2110154" cy="545732"/>
          </a:xfrm>
          <a:prstGeom prst="rect">
            <a:avLst/>
          </a:prstGeom>
        </p:spPr>
      </p:pic>
      <p:pic>
        <p:nvPicPr>
          <p:cNvPr id="46" name="Image 4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846" y="62254"/>
            <a:ext cx="3385039" cy="571419"/>
          </a:xfrm>
          <a:prstGeom prst="rect">
            <a:avLst/>
          </a:prstGeom>
        </p:spPr>
      </p:pic>
      <p:sp>
        <p:nvSpPr>
          <p:cNvPr id="48" name="ZoneTexte 47"/>
          <p:cNvSpPr txBox="1"/>
          <p:nvPr/>
        </p:nvSpPr>
        <p:spPr>
          <a:xfrm>
            <a:off x="3834062" y="56155"/>
            <a:ext cx="56701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prstClr val="black"/>
                </a:solidFill>
              </a:rPr>
              <a:t>DRCI AP-HM</a:t>
            </a:r>
          </a:p>
          <a:p>
            <a:r>
              <a:rPr lang="fr-FR" sz="2000" b="1" dirty="0">
                <a:solidFill>
                  <a:prstClr val="black"/>
                </a:solidFill>
              </a:rPr>
              <a:t>Direction Recherche Clinique &amp; Innovation</a:t>
            </a:r>
          </a:p>
        </p:txBody>
      </p:sp>
      <p:grpSp>
        <p:nvGrpSpPr>
          <p:cNvPr id="57" name="Groupe 56"/>
          <p:cNvGrpSpPr/>
          <p:nvPr/>
        </p:nvGrpSpPr>
        <p:grpSpPr>
          <a:xfrm>
            <a:off x="6547620" y="2445298"/>
            <a:ext cx="4970303" cy="3951070"/>
            <a:chOff x="6547620" y="2445298"/>
            <a:chExt cx="4970303" cy="3951070"/>
          </a:xfrm>
        </p:grpSpPr>
        <p:grpSp>
          <p:nvGrpSpPr>
            <p:cNvPr id="18" name="Groupe 17"/>
            <p:cNvGrpSpPr/>
            <p:nvPr/>
          </p:nvGrpSpPr>
          <p:grpSpPr>
            <a:xfrm>
              <a:off x="6547620" y="2445298"/>
              <a:ext cx="2711144" cy="2007607"/>
              <a:chOff x="6345404" y="2445298"/>
              <a:chExt cx="2711144" cy="2007607"/>
            </a:xfrm>
          </p:grpSpPr>
          <p:sp>
            <p:nvSpPr>
              <p:cNvPr id="13" name="ZoneTexte 12"/>
              <p:cNvSpPr txBox="1"/>
              <p:nvPr/>
            </p:nvSpPr>
            <p:spPr>
              <a:xfrm rot="18964715">
                <a:off x="6345404" y="2445298"/>
                <a:ext cx="2711144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000" dirty="0"/>
                  <a:t>Soumissions règlementaires</a:t>
                </a:r>
              </a:p>
            </p:txBody>
          </p:sp>
          <p:grpSp>
            <p:nvGrpSpPr>
              <p:cNvPr id="32" name="Grouper 31"/>
              <p:cNvGrpSpPr/>
              <p:nvPr/>
            </p:nvGrpSpPr>
            <p:grpSpPr>
              <a:xfrm>
                <a:off x="6586486" y="3877048"/>
                <a:ext cx="235674" cy="575857"/>
                <a:chOff x="2396315" y="3872576"/>
                <a:chExt cx="235674" cy="575857"/>
              </a:xfrm>
            </p:grpSpPr>
            <p:cxnSp>
              <p:nvCxnSpPr>
                <p:cNvPr id="33" name="Connecteur droit 32"/>
                <p:cNvCxnSpPr/>
                <p:nvPr/>
              </p:nvCxnSpPr>
              <p:spPr>
                <a:xfrm flipH="1">
                  <a:off x="2508422" y="3872576"/>
                  <a:ext cx="4980" cy="402862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4" name="Ellipse 33"/>
                <p:cNvSpPr/>
                <p:nvPr/>
              </p:nvSpPr>
              <p:spPr>
                <a:xfrm>
                  <a:off x="2396315" y="4157513"/>
                  <a:ext cx="235674" cy="290920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</p:grpSp>
        </p:grpSp>
        <p:grpSp>
          <p:nvGrpSpPr>
            <p:cNvPr id="56" name="Groupe 55"/>
            <p:cNvGrpSpPr/>
            <p:nvPr/>
          </p:nvGrpSpPr>
          <p:grpSpPr>
            <a:xfrm>
              <a:off x="6907555" y="4658260"/>
              <a:ext cx="4610368" cy="1738108"/>
              <a:chOff x="6907555" y="4658260"/>
              <a:chExt cx="4610368" cy="1738108"/>
            </a:xfrm>
          </p:grpSpPr>
          <p:cxnSp>
            <p:nvCxnSpPr>
              <p:cNvPr id="49" name="Connecteur en angle 48"/>
              <p:cNvCxnSpPr/>
              <p:nvPr/>
            </p:nvCxnSpPr>
            <p:spPr>
              <a:xfrm rot="16200000" flipH="1">
                <a:off x="6944760" y="4621055"/>
                <a:ext cx="601012" cy="675421"/>
              </a:xfrm>
              <a:prstGeom prst="bentConnector2">
                <a:avLst/>
              </a:prstGeom>
              <a:ln w="28575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Connecteur en angle 49"/>
              <p:cNvCxnSpPr/>
              <p:nvPr/>
            </p:nvCxnSpPr>
            <p:spPr>
              <a:xfrm>
                <a:off x="6907555" y="5335095"/>
                <a:ext cx="640787" cy="357426"/>
              </a:xfrm>
              <a:prstGeom prst="bentConnector3">
                <a:avLst>
                  <a:gd name="adj1" fmla="val 604"/>
                </a:avLst>
              </a:prstGeom>
              <a:ln w="28575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1" name="ZoneTexte 50"/>
              <p:cNvSpPr txBox="1"/>
              <p:nvPr/>
            </p:nvSpPr>
            <p:spPr>
              <a:xfrm>
                <a:off x="7582976" y="5054688"/>
                <a:ext cx="393494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000" dirty="0"/>
                  <a:t>CPP : </a:t>
                </a:r>
                <a:r>
                  <a:rPr lang="fr-FR" sz="1600" dirty="0"/>
                  <a:t>comité de protection des personnes</a:t>
                </a:r>
                <a:endParaRPr lang="fr-FR" sz="1400" dirty="0"/>
              </a:p>
            </p:txBody>
          </p:sp>
          <p:sp>
            <p:nvSpPr>
              <p:cNvPr id="52" name="ZoneTexte 51"/>
              <p:cNvSpPr txBox="1"/>
              <p:nvPr/>
            </p:nvSpPr>
            <p:spPr>
              <a:xfrm>
                <a:off x="7561983" y="5429905"/>
                <a:ext cx="3767893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000" dirty="0"/>
                  <a:t>ANSM : </a:t>
                </a:r>
                <a:r>
                  <a:rPr lang="fr-FR" sz="1600" dirty="0"/>
                  <a:t>Agence Nationale de Sécurité du Médicament et des produits de santé</a:t>
                </a:r>
                <a:endParaRPr lang="fr-FR" sz="1100" dirty="0"/>
              </a:p>
            </p:txBody>
          </p:sp>
          <p:cxnSp>
            <p:nvCxnSpPr>
              <p:cNvPr id="54" name="Connecteur en angle 53"/>
              <p:cNvCxnSpPr/>
              <p:nvPr/>
            </p:nvCxnSpPr>
            <p:spPr>
              <a:xfrm>
                <a:off x="6921196" y="5863154"/>
                <a:ext cx="640787" cy="357426"/>
              </a:xfrm>
              <a:prstGeom prst="bentConnector3">
                <a:avLst>
                  <a:gd name="adj1" fmla="val 604"/>
                </a:avLst>
              </a:prstGeom>
              <a:ln w="28575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5" name="ZoneTexte 54"/>
              <p:cNvSpPr txBox="1"/>
              <p:nvPr/>
            </p:nvSpPr>
            <p:spPr>
              <a:xfrm>
                <a:off x="7561982" y="5996258"/>
                <a:ext cx="376789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000" dirty="0"/>
                  <a:t>CES : </a:t>
                </a:r>
                <a:r>
                  <a:rPr lang="fr-FR" sz="1600" dirty="0"/>
                  <a:t>Comité Ethique et Scientifique</a:t>
                </a:r>
                <a:endParaRPr lang="fr-FR" sz="1100" dirty="0"/>
              </a:p>
            </p:txBody>
          </p:sp>
        </p:grpSp>
      </p:grpSp>
      <p:sp>
        <p:nvSpPr>
          <p:cNvPr id="25" name="Rectangle 24"/>
          <p:cNvSpPr/>
          <p:nvPr/>
        </p:nvSpPr>
        <p:spPr>
          <a:xfrm>
            <a:off x="1096237" y="5482510"/>
            <a:ext cx="19459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latin typeface="Calibri" panose="020F0502020204030204" pitchFamily="34" charset="0"/>
                <a:ea typeface="Times New Roman" panose="02020603050405020304" pitchFamily="18" charset="0"/>
                <a:hlinkClick r:id="rId4"/>
              </a:rPr>
              <a:t>aap.drs@ap-hm.fr</a:t>
            </a:r>
            <a:r>
              <a:rPr lang="fr-FR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3909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E7E7E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81B211EFAD684591D1FA563EA19E37" ma:contentTypeVersion="16" ma:contentTypeDescription="Create a new document." ma:contentTypeScope="" ma:versionID="776e26baad78dc6684c4854718f2ee0e">
  <xsd:schema xmlns:xsd="http://www.w3.org/2001/XMLSchema" xmlns:xs="http://www.w3.org/2001/XMLSchema" xmlns:p="http://schemas.microsoft.com/office/2006/metadata/properties" xmlns:ns2="7a1a0d4e-8749-4e94-abc6-ea3b900eab5e" xmlns:ns3="e84c711e-3a32-4f85-89cd-cc5fc841a412" targetNamespace="http://schemas.microsoft.com/office/2006/metadata/properties" ma:root="true" ma:fieldsID="937233644e920173efdece72c43627ac" ns2:_="" ns3:_="">
    <xsd:import namespace="7a1a0d4e-8749-4e94-abc6-ea3b900eab5e"/>
    <xsd:import namespace="e84c711e-3a32-4f85-89cd-cc5fc841a41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1a0d4e-8749-4e94-abc6-ea3b900eab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c451d461-d530-465a-81eb-73ef42a83da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4c711e-3a32-4f85-89cd-cc5fc841a412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7" nillable="true" ma:displayName="Taxonomy Catch All Column" ma:hidden="true" ma:list="{feb500f6-1956-4d2e-b2bc-e4aa54725292}" ma:internalName="TaxCatchAll" ma:showField="CatchAllData" ma:web="e84c711e-3a32-4f85-89cd-cc5fc841a41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84c711e-3a32-4f85-89cd-cc5fc841a412" xsi:nil="true"/>
    <lcf76f155ced4ddcb4097134ff3c332f xmlns="7a1a0d4e-8749-4e94-abc6-ea3b900eab5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0AF3149-50E5-4A16-B450-13FD5B0F64DD}">
  <ds:schemaRefs>
    <ds:schemaRef ds:uri="7a1a0d4e-8749-4e94-abc6-ea3b900eab5e"/>
    <ds:schemaRef ds:uri="e84c711e-3a32-4f85-89cd-cc5fc841a41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24B81889-6919-44C7-9837-72A13A317BC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B6DACF8-7FE0-4BCC-8EB2-883B28E83D4B}">
  <ds:schemaRefs>
    <ds:schemaRef ds:uri="http://purl.org/dc/terms/"/>
    <ds:schemaRef ds:uri="7a1a0d4e-8749-4e94-abc6-ea3b900eab5e"/>
    <ds:schemaRef ds:uri="http://purl.org/dc/dcmitype/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e84c711e-3a32-4f85-89cd-cc5fc841a412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bea66b2b-af80-48b6-873b-d341d3035cfa}" enabled="1" method="Standard" siteId="{63982aff-fb6c-4c22-973b-70e4acfb63e6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1867</TotalTime>
  <Words>467</Words>
  <Application>Microsoft Office PowerPoint</Application>
  <PresentationFormat>Grand écran</PresentationFormat>
  <Paragraphs>107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9" baseType="lpstr">
      <vt:lpstr>Calibri</vt:lpstr>
      <vt:lpstr>Wingdings</vt:lpstr>
      <vt:lpstr>Office Theme</vt:lpstr>
      <vt:lpstr>Direction de la Recherche Clinique  et de l’Innovation de l’AP-HM  Votre partenaire Recherche Clinique</vt:lpstr>
      <vt:lpstr>Présentation PowerPoint</vt:lpstr>
      <vt:lpstr>Présentation PowerPoint</vt:lpstr>
      <vt:lpstr>Présentation PowerPoint</vt:lpstr>
      <vt:lpstr>Présentation PowerPoint</vt:lpstr>
      <vt:lpstr>Parcours d’un projet de recherche impliquant des patients, leurs données ou leurs échantillons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Caroline GILLIG</dc:creator>
  <cp:lastModifiedBy>CANIPAROLI Nathalie</cp:lastModifiedBy>
  <cp:revision>109</cp:revision>
  <dcterms:created xsi:type="dcterms:W3CDTF">2024-09-11T12:06:56Z</dcterms:created>
  <dcterms:modified xsi:type="dcterms:W3CDTF">2025-11-25T13:00:14Z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2024-09-11T00:00:00Z</vt:filetime>
  </property>
  <property fmtid="{D5CDD505-2E9C-101B-9397-08002B2CF9AE}" pid="3" name="Creator">
    <vt:lpwstr>Microsoft® PowerPoint® 2013</vt:lpwstr>
  </property>
  <property fmtid="{D5CDD505-2E9C-101B-9397-08002B2CF9AE}" pid="4" name="LastSaved">
    <vt:filetime>2024-09-11T00:00:00Z</vt:filetime>
  </property>
  <property fmtid="{D5CDD505-2E9C-101B-9397-08002B2CF9AE}" pid="5" name="MSIP_Label_bea66b2b-af80-48b6-873b-d341d3035cfa_Enabled">
    <vt:lpwstr>true</vt:lpwstr>
  </property>
  <property fmtid="{D5CDD505-2E9C-101B-9397-08002B2CF9AE}" pid="6" name="MSIP_Label_bea66b2b-af80-48b6-873b-d341d3035cfa_SetDate">
    <vt:lpwstr>2024-09-11T13:02:09Z</vt:lpwstr>
  </property>
  <property fmtid="{D5CDD505-2E9C-101B-9397-08002B2CF9AE}" pid="7" name="MSIP_Label_bea66b2b-af80-48b6-873b-d341d3035cfa_Method">
    <vt:lpwstr>Standard</vt:lpwstr>
  </property>
  <property fmtid="{D5CDD505-2E9C-101B-9397-08002B2CF9AE}" pid="8" name="MSIP_Label_bea66b2b-af80-48b6-873b-d341d3035cfa_Name">
    <vt:lpwstr>Proprietary</vt:lpwstr>
  </property>
  <property fmtid="{D5CDD505-2E9C-101B-9397-08002B2CF9AE}" pid="9" name="MSIP_Label_bea66b2b-af80-48b6-873b-d341d3035cfa_SiteId">
    <vt:lpwstr>63982aff-fb6c-4c22-973b-70e4acfb63e6</vt:lpwstr>
  </property>
  <property fmtid="{D5CDD505-2E9C-101B-9397-08002B2CF9AE}" pid="10" name="MSIP_Label_bea66b2b-af80-48b6-873b-d341d3035cfa_ActionId">
    <vt:lpwstr>b603d9cb-0707-4942-9984-592c4d2fa38c</vt:lpwstr>
  </property>
  <property fmtid="{D5CDD505-2E9C-101B-9397-08002B2CF9AE}" pid="11" name="MSIP_Label_bea66b2b-af80-48b6-873b-d341d3035cfa_ContentBits">
    <vt:lpwstr>0</vt:lpwstr>
  </property>
  <property fmtid="{D5CDD505-2E9C-101B-9397-08002B2CF9AE}" pid="12" name="ContentTypeId">
    <vt:lpwstr>0x010100C281B211EFAD684591D1FA563EA19E37</vt:lpwstr>
  </property>
  <property fmtid="{D5CDD505-2E9C-101B-9397-08002B2CF9AE}" pid="13" name="MediaServiceImageTags">
    <vt:lpwstr/>
  </property>
</Properties>
</file>