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81" r:id="rId2"/>
    <p:sldId id="282" r:id="rId3"/>
    <p:sldId id="283" r:id="rId4"/>
    <p:sldId id="284" r:id="rId5"/>
    <p:sldId id="285" r:id="rId6"/>
    <p:sldId id="286" r:id="rId7"/>
    <p:sldId id="287" r:id="rId8"/>
    <p:sldId id="288" r:id="rId9"/>
    <p:sldId id="289" r:id="rId10"/>
    <p:sldId id="290" r:id="rId11"/>
    <p:sldId id="291" r:id="rId12"/>
    <p:sldId id="292" r:id="rId13"/>
    <p:sldId id="293" r:id="rId1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09" autoAdjust="0"/>
    <p:restoredTop sz="94660"/>
  </p:normalViewPr>
  <p:slideViewPr>
    <p:cSldViewPr snapToGrid="0">
      <p:cViewPr varScale="1">
        <p:scale>
          <a:sx n="56" d="100"/>
          <a:sy n="56" d="100"/>
        </p:scale>
        <p:origin x="16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FD1290-D3B3-4BC3-84CD-B27E594C36F9}" type="datetimeFigureOut">
              <a:rPr lang="fr-FR" smtClean="0"/>
              <a:t>26/11/2025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FE633F-72FC-4794-AC80-381DD9C4040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0677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 dirty="0"/>
              <a:t>PEPITE = </a:t>
            </a:r>
            <a:r>
              <a:rPr lang="en-US" dirty="0" err="1"/>
              <a:t>Pôle</a:t>
            </a:r>
            <a:r>
              <a:rPr lang="en-US" dirty="0"/>
              <a:t> </a:t>
            </a:r>
            <a:r>
              <a:rPr lang="en-US" dirty="0" err="1"/>
              <a:t>Etudiant</a:t>
            </a:r>
            <a:r>
              <a:rPr lang="en-US" dirty="0"/>
              <a:t> Pour </a:t>
            </a:r>
            <a:r>
              <a:rPr lang="en-US" dirty="0" err="1"/>
              <a:t>l'Innovation</a:t>
            </a:r>
            <a:r>
              <a:rPr lang="en-US" dirty="0"/>
              <a:t>, le </a:t>
            </a:r>
            <a:r>
              <a:rPr lang="en-US" dirty="0" err="1"/>
              <a:t>Transfert</a:t>
            </a:r>
            <a:r>
              <a:rPr lang="en-US" dirty="0"/>
              <a:t> et </a:t>
            </a:r>
            <a:r>
              <a:rPr lang="en-US" dirty="0" err="1"/>
              <a:t>l'Etrepreneuriat</a:t>
            </a:r>
            <a:endParaRPr lang="en-US" dirty="0"/>
          </a:p>
          <a:p>
            <a:endParaRPr lang="en-US" dirty="0"/>
          </a:p>
          <a:p>
            <a:r>
              <a:rPr lang="en-US" dirty="0"/>
              <a:t>Est-</a:t>
            </a:r>
            <a:r>
              <a:rPr lang="en-US" dirty="0" err="1"/>
              <a:t>ce</a:t>
            </a:r>
            <a:r>
              <a:rPr lang="en-US" dirty="0"/>
              <a:t> </a:t>
            </a:r>
            <a:r>
              <a:rPr lang="en-US" dirty="0" err="1"/>
              <a:t>vous</a:t>
            </a:r>
            <a:r>
              <a:rPr lang="en-US" dirty="0"/>
              <a:t> </a:t>
            </a:r>
            <a:r>
              <a:rPr lang="en-US" dirty="0" err="1"/>
              <a:t>pensiez</a:t>
            </a:r>
            <a:r>
              <a:rPr lang="en-US" dirty="0"/>
              <a:t> que </a:t>
            </a:r>
            <a:r>
              <a:rPr lang="en-US" dirty="0" err="1"/>
              <a:t>vous</a:t>
            </a:r>
            <a:r>
              <a:rPr lang="en-US" dirty="0"/>
              <a:t> </a:t>
            </a:r>
            <a:r>
              <a:rPr lang="en-US" dirty="0" err="1"/>
              <a:t>pouviez</a:t>
            </a:r>
            <a:r>
              <a:rPr lang="en-US" dirty="0"/>
              <a:t> </a:t>
            </a:r>
            <a:r>
              <a:rPr lang="en-US" dirty="0" err="1"/>
              <a:t>étudier</a:t>
            </a:r>
            <a:r>
              <a:rPr lang="en-US" dirty="0"/>
              <a:t> et </a:t>
            </a:r>
            <a:r>
              <a:rPr lang="en-US" dirty="0" err="1"/>
              <a:t>entreprendre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même</a:t>
            </a:r>
            <a:r>
              <a:rPr lang="en-US" dirty="0"/>
              <a:t> temps ?</a:t>
            </a:r>
          </a:p>
          <a:p>
            <a:endParaRPr lang="en-US" dirty="0"/>
          </a:p>
          <a:p>
            <a:r>
              <a:rPr lang="en-US" dirty="0" err="1"/>
              <a:t>Oui</a:t>
            </a:r>
            <a:r>
              <a:rPr lang="en-US" dirty="0"/>
              <a:t> </a:t>
            </a:r>
            <a:r>
              <a:rPr lang="en-US" dirty="0" err="1"/>
              <a:t>c'est</a:t>
            </a:r>
            <a:r>
              <a:rPr lang="en-US" dirty="0"/>
              <a:t> possible avec </a:t>
            </a:r>
            <a:r>
              <a:rPr lang="en-US" dirty="0" err="1"/>
              <a:t>Pépite</a:t>
            </a:r>
            <a:r>
              <a:rPr lang="en-US" dirty="0"/>
              <a:t> Provence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Pour toutes demandes 'infos sur le SNEE, les évènements les bonus, checkez notre site internet et nos réseaux sociaux.</a:t>
            </a:r>
          </a:p>
          <a:p>
            <a:endParaRPr lang="en-US"/>
          </a:p>
          <a:p>
            <a:r>
              <a:rPr lang="en-US"/>
              <a:t>SCANNEZ le QR CODE pour rester informés de tous les évènements de l'année (dont ceux avec les bonus).</a:t>
            </a:r>
          </a:p>
          <a:p>
            <a:endParaRPr lang="en-US"/>
          </a:p>
          <a:p>
            <a:r>
              <a:rPr lang="en-US"/>
              <a:t>N'hésitez pas, vous êtes jeunes vous n'avez rien à perdre !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Tout au long de l'année nous organisons des évènements, jeux, business game pour sensibiliser.</a:t>
            </a:r>
          </a:p>
          <a:p>
            <a:endParaRPr lang="en-US"/>
          </a:p>
          <a:p>
            <a:r>
              <a:rPr lang="en-US"/>
              <a:t>Voici ceux du 1er semestre ouvert à tous.</a:t>
            </a:r>
          </a:p>
          <a:p>
            <a:endParaRPr lang="en-US"/>
          </a:p>
          <a:p>
            <a:r>
              <a:rPr lang="en-US"/>
              <a:t>Et CERISE SUR LE GÂTEAU, certains sont éligibles au BONUS et peuvent te donner entre 0,35 et 0,5 points sur ta moyenne générale ! (sauf pour les M2 !)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 dirty="0"/>
              <a:t>Tout au long de </a:t>
            </a:r>
            <a:r>
              <a:rPr lang="en-US" dirty="0" err="1"/>
              <a:t>l'année</a:t>
            </a:r>
            <a:r>
              <a:rPr lang="en-US" dirty="0"/>
              <a:t> nous </a:t>
            </a:r>
            <a:r>
              <a:rPr lang="en-US" dirty="0" err="1"/>
              <a:t>organisons</a:t>
            </a:r>
            <a:r>
              <a:rPr lang="en-US" dirty="0"/>
              <a:t> des </a:t>
            </a:r>
            <a:r>
              <a:rPr lang="en-US" dirty="0" err="1"/>
              <a:t>évènements</a:t>
            </a:r>
            <a:r>
              <a:rPr lang="en-US" dirty="0"/>
              <a:t>, jeux, business game pour </a:t>
            </a:r>
            <a:r>
              <a:rPr lang="en-US" dirty="0" err="1"/>
              <a:t>sensibiliser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 err="1"/>
              <a:t>Voici</a:t>
            </a:r>
            <a:r>
              <a:rPr lang="en-US" dirty="0"/>
              <a:t> </a:t>
            </a:r>
            <a:r>
              <a:rPr lang="en-US" dirty="0" err="1"/>
              <a:t>ceux</a:t>
            </a:r>
            <a:r>
              <a:rPr lang="en-US" dirty="0"/>
              <a:t> du 1er </a:t>
            </a:r>
            <a:r>
              <a:rPr lang="en-US" dirty="0" err="1"/>
              <a:t>semestre</a:t>
            </a:r>
            <a:r>
              <a:rPr lang="en-US" dirty="0"/>
              <a:t> </a:t>
            </a:r>
            <a:r>
              <a:rPr lang="en-US" dirty="0" err="1"/>
              <a:t>ouvert</a:t>
            </a:r>
            <a:r>
              <a:rPr lang="en-US" dirty="0"/>
              <a:t> à </a:t>
            </a:r>
            <a:r>
              <a:rPr lang="en-US" dirty="0" err="1"/>
              <a:t>tous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Et CERISE SUR LE GÂTEAU, </a:t>
            </a:r>
            <a:r>
              <a:rPr lang="en-US" dirty="0" err="1"/>
              <a:t>certains</a:t>
            </a:r>
            <a:r>
              <a:rPr lang="en-US" dirty="0"/>
              <a:t> </a:t>
            </a:r>
            <a:r>
              <a:rPr lang="en-US" dirty="0" err="1"/>
              <a:t>sont</a:t>
            </a:r>
            <a:r>
              <a:rPr lang="en-US" dirty="0"/>
              <a:t> </a:t>
            </a:r>
            <a:r>
              <a:rPr lang="en-US" dirty="0" err="1"/>
              <a:t>éligibles</a:t>
            </a:r>
            <a:r>
              <a:rPr lang="en-US" dirty="0"/>
              <a:t> au BONUS et </a:t>
            </a:r>
            <a:r>
              <a:rPr lang="en-US" dirty="0" err="1"/>
              <a:t>peuvent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donner entre 0,35 et 0,5 points sur ta </a:t>
            </a:r>
            <a:r>
              <a:rPr lang="en-US" dirty="0" err="1"/>
              <a:t>moyenne</a:t>
            </a:r>
            <a:r>
              <a:rPr lang="en-US" dirty="0"/>
              <a:t> </a:t>
            </a:r>
            <a:r>
              <a:rPr lang="en-US" dirty="0" err="1"/>
              <a:t>générale</a:t>
            </a:r>
            <a:r>
              <a:rPr lang="en-US" dirty="0"/>
              <a:t> ! (</a:t>
            </a:r>
            <a:r>
              <a:rPr lang="en-US" dirty="0" err="1"/>
              <a:t>sauf</a:t>
            </a:r>
            <a:r>
              <a:rPr lang="en-US" dirty="0"/>
              <a:t> pour les M2 !)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25065036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Véritable accélérateur de projets, le SNEE (Statut National d'Etudiants-Entrepreneurs) offre aux étudiants et jeunes diplômés une formation adaptée à vos besoins.</a:t>
            </a:r>
          </a:p>
          <a:p>
            <a:endParaRPr lang="en-US"/>
          </a:p>
          <a:p>
            <a:r>
              <a:rPr lang="en-US"/>
              <a:t>1/ Des parcours adaptés selon le stade d’avancement de votre projet et le temps que vous avez à y consacrer.</a:t>
            </a:r>
          </a:p>
          <a:p>
            <a:endParaRPr lang="en-US"/>
          </a:p>
          <a:p>
            <a:r>
              <a:rPr lang="en-US"/>
              <a:t>2/ Une formation diplômantes à valoriser sur un CV (jeunes diplômés)</a:t>
            </a:r>
          </a:p>
          <a:p>
            <a:endParaRPr lang="en-US"/>
          </a:p>
          <a:p>
            <a:r>
              <a:rPr lang="en-US"/>
              <a:t>3/ un suivi personnalisé et individualisé avec un mentor académique ou professionnel</a:t>
            </a:r>
          </a:p>
          <a:p>
            <a:endParaRPr lang="en-US"/>
          </a:p>
          <a:p>
            <a:r>
              <a:rPr lang="en-US"/>
              <a:t>4/ L’appartenance à LA communauté des Pépite &gt; ce sont plus de </a:t>
            </a:r>
          </a:p>
          <a:p>
            <a:r>
              <a:rPr lang="en-US"/>
              <a:t>1000 étudiants que nous avons accompagnés depuis notre création</a:t>
            </a:r>
          </a:p>
          <a:p>
            <a:endParaRPr lang="en-US"/>
          </a:p>
          <a:p>
            <a:r>
              <a:rPr lang="en-US"/>
              <a:t>5/ La possibilité de substituer son stage de fin d’année par son projet (en accord avec votre responsable de formation)</a:t>
            </a:r>
          </a:p>
          <a:p>
            <a:endParaRPr lang="en-US"/>
          </a:p>
          <a:p>
            <a:r>
              <a:rPr lang="en-US"/>
              <a:t>6/ Un accès à nos espaces de co-working (Aix et Marseille)</a:t>
            </a:r>
          </a:p>
          <a:p>
            <a:endParaRPr lang="en-US"/>
          </a:p>
          <a:p>
            <a:r>
              <a:rPr lang="en-US"/>
              <a:t>7/ Une mise en réseau avec l’écosystème du territoire, des aides à la recherche de financement, des conseils juridiques…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 dirty="0"/>
              <a:t>Tout au long de </a:t>
            </a:r>
            <a:r>
              <a:rPr lang="en-US" dirty="0" err="1"/>
              <a:t>l'année</a:t>
            </a:r>
            <a:r>
              <a:rPr lang="en-US" dirty="0"/>
              <a:t> nous </a:t>
            </a:r>
            <a:r>
              <a:rPr lang="en-US" dirty="0" err="1"/>
              <a:t>organisons</a:t>
            </a:r>
            <a:r>
              <a:rPr lang="en-US" dirty="0"/>
              <a:t> des </a:t>
            </a:r>
            <a:r>
              <a:rPr lang="en-US" dirty="0" err="1"/>
              <a:t>évènements</a:t>
            </a:r>
            <a:r>
              <a:rPr lang="en-US" dirty="0"/>
              <a:t>, jeux, business game pour </a:t>
            </a:r>
            <a:r>
              <a:rPr lang="en-US" dirty="0" err="1"/>
              <a:t>sensibiliser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 err="1"/>
              <a:t>Voici</a:t>
            </a:r>
            <a:r>
              <a:rPr lang="en-US" dirty="0"/>
              <a:t> </a:t>
            </a:r>
            <a:r>
              <a:rPr lang="en-US" dirty="0" err="1"/>
              <a:t>ceux</a:t>
            </a:r>
            <a:r>
              <a:rPr lang="en-US" dirty="0"/>
              <a:t> du 1er </a:t>
            </a:r>
            <a:r>
              <a:rPr lang="en-US" dirty="0" err="1"/>
              <a:t>semestre</a:t>
            </a:r>
            <a:r>
              <a:rPr lang="en-US" dirty="0"/>
              <a:t> </a:t>
            </a:r>
            <a:r>
              <a:rPr lang="en-US" dirty="0" err="1"/>
              <a:t>ouvert</a:t>
            </a:r>
            <a:r>
              <a:rPr lang="en-US" dirty="0"/>
              <a:t> à </a:t>
            </a:r>
            <a:r>
              <a:rPr lang="en-US" dirty="0" err="1"/>
              <a:t>tous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Et CERISE SUR LE GÂTEAU, </a:t>
            </a:r>
            <a:r>
              <a:rPr lang="en-US" dirty="0" err="1"/>
              <a:t>certains</a:t>
            </a:r>
            <a:r>
              <a:rPr lang="en-US" dirty="0"/>
              <a:t> </a:t>
            </a:r>
            <a:r>
              <a:rPr lang="en-US" dirty="0" err="1"/>
              <a:t>sont</a:t>
            </a:r>
            <a:r>
              <a:rPr lang="en-US" dirty="0"/>
              <a:t> </a:t>
            </a:r>
            <a:r>
              <a:rPr lang="en-US" dirty="0" err="1"/>
              <a:t>éligibles</a:t>
            </a:r>
            <a:r>
              <a:rPr lang="en-US" dirty="0"/>
              <a:t> au BONUS et </a:t>
            </a:r>
            <a:r>
              <a:rPr lang="en-US" dirty="0" err="1"/>
              <a:t>peuvent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donner entre 0,35 et 0,5 points sur ta </a:t>
            </a:r>
            <a:r>
              <a:rPr lang="en-US" dirty="0" err="1"/>
              <a:t>moyenne</a:t>
            </a:r>
            <a:r>
              <a:rPr lang="en-US" dirty="0"/>
              <a:t> </a:t>
            </a:r>
            <a:r>
              <a:rPr lang="en-US" dirty="0" err="1"/>
              <a:t>générale</a:t>
            </a:r>
            <a:r>
              <a:rPr lang="en-US" dirty="0"/>
              <a:t> ! (</a:t>
            </a:r>
            <a:r>
              <a:rPr lang="en-US" dirty="0" err="1"/>
              <a:t>sauf</a:t>
            </a:r>
            <a:r>
              <a:rPr lang="en-US" dirty="0"/>
              <a:t> pour les M2 !)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15369115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 dirty="0"/>
              <a:t>Tout au long de </a:t>
            </a:r>
            <a:r>
              <a:rPr lang="en-US" dirty="0" err="1"/>
              <a:t>l'année</a:t>
            </a:r>
            <a:r>
              <a:rPr lang="en-US" dirty="0"/>
              <a:t> nous </a:t>
            </a:r>
            <a:r>
              <a:rPr lang="en-US" dirty="0" err="1"/>
              <a:t>organisons</a:t>
            </a:r>
            <a:r>
              <a:rPr lang="en-US" dirty="0"/>
              <a:t> des </a:t>
            </a:r>
            <a:r>
              <a:rPr lang="en-US" dirty="0" err="1"/>
              <a:t>évènements</a:t>
            </a:r>
            <a:r>
              <a:rPr lang="en-US" dirty="0"/>
              <a:t>, jeux, business game pour </a:t>
            </a:r>
            <a:r>
              <a:rPr lang="en-US" dirty="0" err="1"/>
              <a:t>sensibiliser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 err="1"/>
              <a:t>Voici</a:t>
            </a:r>
            <a:r>
              <a:rPr lang="en-US" dirty="0"/>
              <a:t> </a:t>
            </a:r>
            <a:r>
              <a:rPr lang="en-US" dirty="0" err="1"/>
              <a:t>ceux</a:t>
            </a:r>
            <a:r>
              <a:rPr lang="en-US" dirty="0"/>
              <a:t> du 1er </a:t>
            </a:r>
            <a:r>
              <a:rPr lang="en-US" dirty="0" err="1"/>
              <a:t>semestre</a:t>
            </a:r>
            <a:r>
              <a:rPr lang="en-US" dirty="0"/>
              <a:t> </a:t>
            </a:r>
            <a:r>
              <a:rPr lang="en-US" dirty="0" err="1"/>
              <a:t>ouvert</a:t>
            </a:r>
            <a:r>
              <a:rPr lang="en-US" dirty="0"/>
              <a:t> à </a:t>
            </a:r>
            <a:r>
              <a:rPr lang="en-US" dirty="0" err="1"/>
              <a:t>tous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Et CERISE SUR LE GÂTEAU, </a:t>
            </a:r>
            <a:r>
              <a:rPr lang="en-US" dirty="0" err="1"/>
              <a:t>certains</a:t>
            </a:r>
            <a:r>
              <a:rPr lang="en-US" dirty="0"/>
              <a:t> </a:t>
            </a:r>
            <a:r>
              <a:rPr lang="en-US" dirty="0" err="1"/>
              <a:t>sont</a:t>
            </a:r>
            <a:r>
              <a:rPr lang="en-US" dirty="0"/>
              <a:t> </a:t>
            </a:r>
            <a:r>
              <a:rPr lang="en-US" dirty="0" err="1"/>
              <a:t>éligibles</a:t>
            </a:r>
            <a:r>
              <a:rPr lang="en-US" dirty="0"/>
              <a:t> au BONUS et </a:t>
            </a:r>
            <a:r>
              <a:rPr lang="en-US" dirty="0" err="1"/>
              <a:t>peuvent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donner entre 0,35 et 0,5 points sur ta </a:t>
            </a:r>
            <a:r>
              <a:rPr lang="en-US" dirty="0" err="1"/>
              <a:t>moyenne</a:t>
            </a:r>
            <a:r>
              <a:rPr lang="en-US" dirty="0"/>
              <a:t> </a:t>
            </a:r>
            <a:r>
              <a:rPr lang="en-US" dirty="0" err="1"/>
              <a:t>générale</a:t>
            </a:r>
            <a:r>
              <a:rPr lang="en-US" dirty="0"/>
              <a:t> ! (</a:t>
            </a:r>
            <a:r>
              <a:rPr lang="en-US" dirty="0" err="1"/>
              <a:t>sauf</a:t>
            </a:r>
            <a:r>
              <a:rPr lang="en-US" dirty="0"/>
              <a:t> pour les M2 !)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30260672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Rien de plus simple, voici les étapes !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 dirty="0"/>
              <a:t>Tout au long de </a:t>
            </a:r>
            <a:r>
              <a:rPr lang="en-US" dirty="0" err="1"/>
              <a:t>l'année</a:t>
            </a:r>
            <a:r>
              <a:rPr lang="en-US" dirty="0"/>
              <a:t> nous </a:t>
            </a:r>
            <a:r>
              <a:rPr lang="en-US" dirty="0" err="1"/>
              <a:t>organisons</a:t>
            </a:r>
            <a:r>
              <a:rPr lang="en-US" dirty="0"/>
              <a:t> des </a:t>
            </a:r>
            <a:r>
              <a:rPr lang="en-US" dirty="0" err="1"/>
              <a:t>évènements</a:t>
            </a:r>
            <a:r>
              <a:rPr lang="en-US" dirty="0"/>
              <a:t>, jeux, business game pour </a:t>
            </a:r>
            <a:r>
              <a:rPr lang="en-US" dirty="0" err="1"/>
              <a:t>sensibiliser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 err="1"/>
              <a:t>Voici</a:t>
            </a:r>
            <a:r>
              <a:rPr lang="en-US" dirty="0"/>
              <a:t> </a:t>
            </a:r>
            <a:r>
              <a:rPr lang="en-US" dirty="0" err="1"/>
              <a:t>ceux</a:t>
            </a:r>
            <a:r>
              <a:rPr lang="en-US" dirty="0"/>
              <a:t> du 1er </a:t>
            </a:r>
            <a:r>
              <a:rPr lang="en-US" dirty="0" err="1"/>
              <a:t>semestre</a:t>
            </a:r>
            <a:r>
              <a:rPr lang="en-US" dirty="0"/>
              <a:t> </a:t>
            </a:r>
            <a:r>
              <a:rPr lang="en-US" dirty="0" err="1"/>
              <a:t>ouvert</a:t>
            </a:r>
            <a:r>
              <a:rPr lang="en-US" dirty="0"/>
              <a:t> à </a:t>
            </a:r>
            <a:r>
              <a:rPr lang="en-US" dirty="0" err="1"/>
              <a:t>tous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Et CERISE SUR LE GÂTEAU, </a:t>
            </a:r>
            <a:r>
              <a:rPr lang="en-US" dirty="0" err="1"/>
              <a:t>certains</a:t>
            </a:r>
            <a:r>
              <a:rPr lang="en-US" dirty="0"/>
              <a:t> </a:t>
            </a:r>
            <a:r>
              <a:rPr lang="en-US" dirty="0" err="1"/>
              <a:t>sont</a:t>
            </a:r>
            <a:r>
              <a:rPr lang="en-US" dirty="0"/>
              <a:t> </a:t>
            </a:r>
            <a:r>
              <a:rPr lang="en-US" dirty="0" err="1"/>
              <a:t>éligibles</a:t>
            </a:r>
            <a:r>
              <a:rPr lang="en-US" dirty="0"/>
              <a:t> au BONUS et </a:t>
            </a:r>
            <a:r>
              <a:rPr lang="en-US" dirty="0" err="1"/>
              <a:t>peuvent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donner entre 0,35 et 0,5 points sur ta </a:t>
            </a:r>
            <a:r>
              <a:rPr lang="en-US" dirty="0" err="1"/>
              <a:t>moyenne</a:t>
            </a:r>
            <a:r>
              <a:rPr lang="en-US" dirty="0"/>
              <a:t> </a:t>
            </a:r>
            <a:r>
              <a:rPr lang="en-US" dirty="0" err="1"/>
              <a:t>générale</a:t>
            </a:r>
            <a:r>
              <a:rPr lang="en-US" dirty="0"/>
              <a:t> ! (</a:t>
            </a:r>
            <a:r>
              <a:rPr lang="en-US" dirty="0" err="1"/>
              <a:t>sauf</a:t>
            </a:r>
            <a:r>
              <a:rPr lang="en-US" dirty="0"/>
              <a:t> pour les M2 !)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15144420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Rien de plus simple, voici les étapes !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10534769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E02DCB7-5254-7DE6-9CC1-D16E6F003B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D6CE0F4-64A6-D736-8B9B-3049AA46AB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4D64596-4CB3-7D0E-47BE-6C77AF207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85F1F-6F9B-4EC7-8FC0-9CEA16CA5FE1}" type="datetimeFigureOut">
              <a:rPr lang="fr-FR" smtClean="0"/>
              <a:t>26/11/2025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78C930E-1F6D-90CE-422D-6137D7B38B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F0F151A-9A21-899F-1F4C-400B73016D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7D958-0615-414A-8461-6323219C17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26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0044A6A-A2A1-C04D-B5C0-1EF48E7767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C9572794-1ED4-FCA4-70AE-EA7E6A934E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091C998-BB81-6202-65AC-618DACDC79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85F1F-6F9B-4EC7-8FC0-9CEA16CA5FE1}" type="datetimeFigureOut">
              <a:rPr lang="fr-FR" smtClean="0"/>
              <a:t>26/11/2025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D2C3A61-B3A9-8B79-F6EB-75AAAB7437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65AFE2A-CF7A-61CF-35D6-204264AD7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7D958-0615-414A-8461-6323219C17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98875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9FE62612-5B78-5B3E-2729-A9431C6B9A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3272C5D8-3E79-9DB0-7134-E394D9513B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C22DCA9-42B6-8FC4-D470-2DF3AD8B0D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85F1F-6F9B-4EC7-8FC0-9CEA16CA5FE1}" type="datetimeFigureOut">
              <a:rPr lang="fr-FR" smtClean="0"/>
              <a:t>26/11/2025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45D562D-8F56-F192-9CD4-A74078ADE8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1D95201-79FD-D904-3656-76BC77FAE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7D958-0615-414A-8461-6323219C17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4135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52DAE5B-6BA5-1CF0-1D61-50120930AF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E9216FC-0ECD-A1DA-4B9D-2B47110423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CD04E1D-E22E-1B23-B9A5-9972494A9B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85F1F-6F9B-4EC7-8FC0-9CEA16CA5FE1}" type="datetimeFigureOut">
              <a:rPr lang="fr-FR" smtClean="0"/>
              <a:t>26/11/2025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DFF5349-23D2-1659-EB12-6889410609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37DE9F2-6BAB-0203-B916-C36BA7FEF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7D958-0615-414A-8461-6323219C17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6039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1C1D7B2-6B09-CC5A-18B1-5D0661FE5A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9DC0DC2-D1A3-AF24-3636-7CF86EA78E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691267A-D9B4-D0BB-1E43-3BD85A2898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85F1F-6F9B-4EC7-8FC0-9CEA16CA5FE1}" type="datetimeFigureOut">
              <a:rPr lang="fr-FR" smtClean="0"/>
              <a:t>26/11/2025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7DA9F48-9AEC-3538-3490-EA645D22F0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2777C51-B60F-85A6-F4B5-644EEE1D87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7D958-0615-414A-8461-6323219C17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2160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AF43911-5531-5E62-FDA3-221A6D766D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36E3E7D-B36C-4913-3C72-311DB13C84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212B28B-C63C-1099-38EC-7759BF1F5E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F225365-6D64-6B03-F7AF-059C2E9F66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85F1F-6F9B-4EC7-8FC0-9CEA16CA5FE1}" type="datetimeFigureOut">
              <a:rPr lang="fr-FR" smtClean="0"/>
              <a:t>26/11/2025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87739B5-283A-87B1-8BBA-82C0A00619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58325AD-6C48-05A1-6F10-E9D69AD27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7D958-0615-414A-8461-6323219C17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57956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79720F0-ABEA-B746-0FA0-886A5F84D5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7B997AE-545F-D2AF-C83A-E23E913292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5768902-E68C-867E-B090-043E76621B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FA0B796C-49F6-9938-95CD-BD48960D2A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60E22F53-C5DE-ABD5-3E27-70BD2EB80C2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AC35F584-DF63-10FA-5949-BB903804A6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85F1F-6F9B-4EC7-8FC0-9CEA16CA5FE1}" type="datetimeFigureOut">
              <a:rPr lang="fr-FR" smtClean="0"/>
              <a:t>26/11/2025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E56B4498-12B0-AB32-7D1B-376444FBAE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253897A0-CBE8-9CBD-86F9-C0A4D9CC8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7D958-0615-414A-8461-6323219C17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99307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E26D9B3-251B-A6DB-7984-94BA8174C0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F6EC26B6-2594-6A4A-C2C1-DF06FF4F25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85F1F-6F9B-4EC7-8FC0-9CEA16CA5FE1}" type="datetimeFigureOut">
              <a:rPr lang="fr-FR" smtClean="0"/>
              <a:t>26/11/2025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D402345-E1F3-7B96-8705-C22A3775E8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BC7698A-F076-0543-4052-08356ACA3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7D958-0615-414A-8461-6323219C17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9337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A3E39A38-5675-9C5B-44B4-5ED6792C2D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85F1F-6F9B-4EC7-8FC0-9CEA16CA5FE1}" type="datetimeFigureOut">
              <a:rPr lang="fr-FR" smtClean="0"/>
              <a:t>26/11/2025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0466A642-689C-2DC2-1F96-490C14159B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D647633-AD69-FC7D-A368-51FF4494E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7D958-0615-414A-8461-6323219C17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19502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EA9035D-7740-793C-D3F6-6388F39FA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474886F-D2E6-BD9D-121D-5B8309B1DB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1F01858-5BB5-2BB5-68AE-F7BE1D1C22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889C0A9-C20D-F719-67AC-24492C50C3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85F1F-6F9B-4EC7-8FC0-9CEA16CA5FE1}" type="datetimeFigureOut">
              <a:rPr lang="fr-FR" smtClean="0"/>
              <a:t>26/11/2025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D9D95F2-0771-2B88-4568-DD4C11644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C677071-C594-6469-A99C-517AC19561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7D958-0615-414A-8461-6323219C17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081139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88F7C4C-9557-F848-CB11-60C2D7C440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B93EEA63-8595-AC4A-AE8D-A965D3452A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B9D162E-81DA-7AA1-BA71-874B7E1FDB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F5F7CB3-9012-6E04-58F2-6BE783EC65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85F1F-6F9B-4EC7-8FC0-9CEA16CA5FE1}" type="datetimeFigureOut">
              <a:rPr lang="fr-FR" smtClean="0"/>
              <a:t>26/11/2025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2EE9161-6DC4-E9FC-4DCF-6406226707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4F0A2D2-99CF-AF0E-C25F-EE386B71F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7D958-0615-414A-8461-6323219C17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53484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53EB010D-FA9C-FAAF-3DD4-B059D7C06D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1039FD4-C98F-AD4D-0559-635C63045A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9BBD809-3E43-9318-1CE0-053096CB88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2885F1F-6F9B-4EC7-8FC0-9CEA16CA5FE1}" type="datetimeFigureOut">
              <a:rPr lang="fr-FR" smtClean="0"/>
              <a:t>26/11/2025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34BF877-5E0F-5F3E-B9F4-4A7B5947C7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06B6089-207C-EA6B-98C3-9546DE0F1C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4C7D958-0615-414A-8461-6323219C17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5189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hyperlink" Target="https://snee.enseignementsup-recherche.gouv.fr/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gif"/><Relationship Id="rId3" Type="http://schemas.openxmlformats.org/officeDocument/2006/relationships/image" Target="../media/image1.jpe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1"/>
            <a:ext cx="12192000" cy="6929120"/>
            <a:chOff x="0" y="0"/>
            <a:chExt cx="4816593" cy="300059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3000599"/>
            </a:xfrm>
            <a:custGeom>
              <a:avLst/>
              <a:gdLst/>
              <a:ahLst/>
              <a:cxnLst/>
              <a:rect l="l" t="t" r="r" b="b"/>
              <a:pathLst>
                <a:path w="4816592" h="3000599">
                  <a:moveTo>
                    <a:pt x="0" y="0"/>
                  </a:moveTo>
                  <a:lnTo>
                    <a:pt x="4816592" y="0"/>
                  </a:lnTo>
                  <a:lnTo>
                    <a:pt x="4816592" y="3000599"/>
                  </a:lnTo>
                  <a:lnTo>
                    <a:pt x="0" y="3000599"/>
                  </a:lnTo>
                  <a:close/>
                </a:path>
              </a:pathLst>
            </a:custGeom>
            <a:solidFill>
              <a:srgbClr val="395EA9"/>
            </a:solidFill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4816593" cy="304822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333"/>
                </a:lnSpc>
              </a:pPr>
              <a:endParaRPr sz="1200"/>
            </a:p>
          </p:txBody>
        </p:sp>
      </p:grpSp>
      <p:sp>
        <p:nvSpPr>
          <p:cNvPr id="5" name="Freeform 5"/>
          <p:cNvSpPr/>
          <p:nvPr/>
        </p:nvSpPr>
        <p:spPr>
          <a:xfrm>
            <a:off x="0" y="-5115616"/>
            <a:ext cx="12191997" cy="12044736"/>
          </a:xfrm>
          <a:custGeom>
            <a:avLst/>
            <a:gdLst/>
            <a:ahLst/>
            <a:cxnLst/>
            <a:rect l="l" t="t" r="r" b="b"/>
            <a:pathLst>
              <a:path w="18790920" h="18067104">
                <a:moveTo>
                  <a:pt x="0" y="0"/>
                </a:moveTo>
                <a:lnTo>
                  <a:pt x="18790920" y="0"/>
                </a:lnTo>
                <a:lnTo>
                  <a:pt x="18790920" y="18067104"/>
                </a:lnTo>
                <a:lnTo>
                  <a:pt x="0" y="1806710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40000"/>
            </a:blip>
            <a:stretch>
              <a:fillRect t="-28200" b="-28200"/>
            </a:stretch>
          </a:blipFill>
        </p:spPr>
        <p:txBody>
          <a:bodyPr/>
          <a:lstStyle/>
          <a:p>
            <a:endParaRPr lang="fr-FR" sz="1200" dirty="0"/>
          </a:p>
        </p:txBody>
      </p:sp>
      <p:grpSp>
        <p:nvGrpSpPr>
          <p:cNvPr id="6" name="Group 6"/>
          <p:cNvGrpSpPr/>
          <p:nvPr/>
        </p:nvGrpSpPr>
        <p:grpSpPr>
          <a:xfrm>
            <a:off x="0" y="2636381"/>
            <a:ext cx="12192000" cy="2240280"/>
            <a:chOff x="0" y="0"/>
            <a:chExt cx="5131678" cy="885049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5131678" cy="885049"/>
            </a:xfrm>
            <a:custGeom>
              <a:avLst/>
              <a:gdLst/>
              <a:ahLst/>
              <a:cxnLst/>
              <a:rect l="l" t="t" r="r" b="b"/>
              <a:pathLst>
                <a:path w="5131678" h="885049">
                  <a:moveTo>
                    <a:pt x="0" y="0"/>
                  </a:moveTo>
                  <a:lnTo>
                    <a:pt x="5131678" y="0"/>
                  </a:lnTo>
                  <a:lnTo>
                    <a:pt x="5131678" y="885049"/>
                  </a:lnTo>
                  <a:lnTo>
                    <a:pt x="0" y="885049"/>
                  </a:lnTo>
                  <a:close/>
                </a:path>
              </a:pathLst>
            </a:custGeom>
            <a:solidFill>
              <a:srgbClr val="395EA9"/>
            </a:solidFill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95250"/>
              <a:ext cx="5131678" cy="980299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4666"/>
                </a:lnSpc>
              </a:pPr>
              <a:r>
                <a:rPr lang="en-US" sz="3333" spc="166">
                  <a:solidFill>
                    <a:srgbClr val="FFFFFF"/>
                  </a:solidFill>
                  <a:latin typeface="Montserrat Classic"/>
                  <a:ea typeface="Montserrat Classic"/>
                  <a:cs typeface="Montserrat Classic"/>
                  <a:sym typeface="Montserrat Classic"/>
                </a:rPr>
                <a:t>ETUDIER ET ENTREPRENDRE C’EST POSSIBLE </a:t>
              </a:r>
            </a:p>
          </p:txBody>
        </p:sp>
      </p:grpSp>
      <p:sp>
        <p:nvSpPr>
          <p:cNvPr id="9" name="Freeform 9"/>
          <p:cNvSpPr/>
          <p:nvPr/>
        </p:nvSpPr>
        <p:spPr>
          <a:xfrm>
            <a:off x="203200" y="197199"/>
            <a:ext cx="4911210" cy="3132943"/>
          </a:xfrm>
          <a:custGeom>
            <a:avLst/>
            <a:gdLst/>
            <a:ahLst/>
            <a:cxnLst/>
            <a:rect l="l" t="t" r="r" b="b"/>
            <a:pathLst>
              <a:path w="7366815" h="4699414">
                <a:moveTo>
                  <a:pt x="0" y="0"/>
                </a:moveTo>
                <a:lnTo>
                  <a:pt x="7366815" y="0"/>
                </a:lnTo>
                <a:lnTo>
                  <a:pt x="7366815" y="4699414"/>
                </a:lnTo>
                <a:lnTo>
                  <a:pt x="0" y="469941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fr-FR" sz="1200"/>
          </a:p>
        </p:txBody>
      </p:sp>
      <p:sp>
        <p:nvSpPr>
          <p:cNvPr id="10" name="Freeform 10"/>
          <p:cNvSpPr/>
          <p:nvPr/>
        </p:nvSpPr>
        <p:spPr>
          <a:xfrm>
            <a:off x="10194105" y="5095101"/>
            <a:ext cx="1611815" cy="1611815"/>
          </a:xfrm>
          <a:custGeom>
            <a:avLst/>
            <a:gdLst/>
            <a:ahLst/>
            <a:cxnLst/>
            <a:rect l="l" t="t" r="r" b="b"/>
            <a:pathLst>
              <a:path w="2417722" h="2417722">
                <a:moveTo>
                  <a:pt x="0" y="0"/>
                </a:moveTo>
                <a:lnTo>
                  <a:pt x="2417722" y="0"/>
                </a:lnTo>
                <a:lnTo>
                  <a:pt x="2417722" y="2417723"/>
                </a:lnTo>
                <a:lnTo>
                  <a:pt x="0" y="241772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fr-FR" sz="120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BFD38993-DFF2-3C3B-F1A6-A468D5750C53}"/>
              </a:ext>
            </a:extLst>
          </p:cNvPr>
          <p:cNvSpPr txBox="1"/>
          <p:nvPr/>
        </p:nvSpPr>
        <p:spPr>
          <a:xfrm>
            <a:off x="7112000" y="6482695"/>
            <a:ext cx="248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i="1" dirty="0">
                <a:solidFill>
                  <a:schemeClr val="bg1"/>
                </a:solidFill>
              </a:rPr>
              <a:t>Nice, le 17 septembre 2025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1"/>
            <a:ext cx="12192000" cy="1206412"/>
            <a:chOff x="0" y="0"/>
            <a:chExt cx="4975139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975139" cy="812800"/>
            </a:xfrm>
            <a:custGeom>
              <a:avLst/>
              <a:gdLst/>
              <a:ahLst/>
              <a:cxnLst/>
              <a:rect l="l" t="t" r="r" b="b"/>
              <a:pathLst>
                <a:path w="4975139" h="812800">
                  <a:moveTo>
                    <a:pt x="0" y="0"/>
                  </a:moveTo>
                  <a:lnTo>
                    <a:pt x="4975139" y="0"/>
                  </a:lnTo>
                  <a:lnTo>
                    <a:pt x="4975139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395EA9"/>
            </a:solidFill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4975139" cy="86042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333"/>
                </a:lnSpc>
              </a:pPr>
              <a:endParaRPr sz="1200"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812801" y="232447"/>
            <a:ext cx="10642599" cy="7020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56"/>
              </a:lnSpc>
            </a:pPr>
            <a:r>
              <a:rPr lang="en-US" sz="4800" dirty="0">
                <a:solidFill>
                  <a:srgbClr val="FFFFFF"/>
                </a:solidFill>
                <a:latin typeface="Berlin Sans FB Demi" panose="020E0802020502020306" pitchFamily="34" charset="0"/>
                <a:ea typeface="Brittany"/>
                <a:cs typeface="Brittany"/>
                <a:sym typeface="Brittany"/>
              </a:rPr>
              <a:t>Les </a:t>
            </a:r>
            <a:r>
              <a:rPr lang="en-US" sz="4800" dirty="0" err="1">
                <a:solidFill>
                  <a:srgbClr val="FFFFFF"/>
                </a:solidFill>
                <a:latin typeface="Berlin Sans FB Demi" panose="020E0802020502020306" pitchFamily="34" charset="0"/>
                <a:ea typeface="Brittany"/>
                <a:cs typeface="Brittany"/>
                <a:sym typeface="Brittany"/>
              </a:rPr>
              <a:t>parcours</a:t>
            </a:r>
            <a:r>
              <a:rPr lang="en-US" sz="4800" dirty="0">
                <a:solidFill>
                  <a:srgbClr val="FFFFFF"/>
                </a:solidFill>
                <a:latin typeface="Berlin Sans FB Demi" panose="020E0802020502020306" pitchFamily="34" charset="0"/>
                <a:ea typeface="Brittany"/>
                <a:cs typeface="Brittany"/>
                <a:sym typeface="Brittany"/>
              </a:rPr>
              <a:t> </a:t>
            </a:r>
            <a:r>
              <a:rPr lang="en-US" sz="4800" dirty="0" err="1">
                <a:solidFill>
                  <a:srgbClr val="FFFFFF"/>
                </a:solidFill>
                <a:latin typeface="Berlin Sans FB Demi" panose="020E0802020502020306" pitchFamily="34" charset="0"/>
                <a:ea typeface="Brittany"/>
                <a:cs typeface="Brittany"/>
                <a:sym typeface="Brittany"/>
              </a:rPr>
              <a:t>proposés</a:t>
            </a:r>
            <a:endParaRPr lang="en-US" sz="4800" dirty="0">
              <a:solidFill>
                <a:srgbClr val="FFFFFF"/>
              </a:solidFill>
              <a:latin typeface="Berlin Sans FB Demi" panose="020E0802020502020306" pitchFamily="34" charset="0"/>
              <a:ea typeface="Brittany"/>
              <a:cs typeface="Brittany"/>
              <a:sym typeface="Brittany"/>
            </a:endParaRPr>
          </a:p>
        </p:txBody>
      </p:sp>
      <p:graphicFrame>
        <p:nvGraphicFramePr>
          <p:cNvPr id="23" name="Tableau 22">
            <a:extLst>
              <a:ext uri="{FF2B5EF4-FFF2-40B4-BE49-F238E27FC236}">
                <a16:creationId xmlns:a16="http://schemas.microsoft.com/office/drawing/2014/main" id="{A41AF167-5E5D-44B9-886E-C3B413E774E1}"/>
              </a:ext>
            </a:extLst>
          </p:cNvPr>
          <p:cNvGraphicFramePr>
            <a:graphicFrameLocks noGrp="1"/>
          </p:cNvGraphicFramePr>
          <p:nvPr/>
        </p:nvGraphicFramePr>
        <p:xfrm>
          <a:off x="457200" y="1430392"/>
          <a:ext cx="11226801" cy="5195161"/>
        </p:xfrm>
        <a:graphic>
          <a:graphicData uri="http://schemas.openxmlformats.org/drawingml/2006/table">
            <a:tbl>
              <a:tblPr bandRow="1">
                <a:tableStyleId>{BC89EF96-8CEA-46FF-86C4-4CE0E7609802}</a:tableStyleId>
              </a:tblPr>
              <a:tblGrid>
                <a:gridCol w="3750990">
                  <a:extLst>
                    <a:ext uri="{9D8B030D-6E8A-4147-A177-3AD203B41FA5}">
                      <a16:colId xmlns:a16="http://schemas.microsoft.com/office/drawing/2014/main" val="4133941888"/>
                    </a:ext>
                  </a:extLst>
                </a:gridCol>
                <a:gridCol w="3750990">
                  <a:extLst>
                    <a:ext uri="{9D8B030D-6E8A-4147-A177-3AD203B41FA5}">
                      <a16:colId xmlns:a16="http://schemas.microsoft.com/office/drawing/2014/main" val="1255267175"/>
                    </a:ext>
                  </a:extLst>
                </a:gridCol>
                <a:gridCol w="3724821">
                  <a:extLst>
                    <a:ext uri="{9D8B030D-6E8A-4147-A177-3AD203B41FA5}">
                      <a16:colId xmlns:a16="http://schemas.microsoft.com/office/drawing/2014/main" val="4201377170"/>
                    </a:ext>
                  </a:extLst>
                </a:gridCol>
              </a:tblGrid>
              <a:tr h="488031">
                <a:tc gridSpan="3">
                  <a:txBody>
                    <a:bodyPr/>
                    <a:lstStyle/>
                    <a:p>
                      <a:pPr algn="ctr"/>
                      <a:r>
                        <a:rPr lang="fr-FR" sz="13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 parcours selon le stade d’avancement et le temps à y consacrer</a:t>
                      </a:r>
                    </a:p>
                  </a:txBody>
                  <a:tcPr marL="45720" marR="45720" marT="22860" marB="22860" anchor="ctr"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5501374"/>
                  </a:ext>
                </a:extLst>
              </a:tr>
              <a:tr h="748193"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solidFill>
                            <a:schemeClr val="tx1"/>
                          </a:solidFill>
                        </a:rPr>
                        <a:t>Parcours</a:t>
                      </a:r>
                      <a:r>
                        <a:rPr lang="fr-FR" sz="2400" b="1" baseline="0" dirty="0">
                          <a:solidFill>
                            <a:schemeClr val="tx1"/>
                          </a:solidFill>
                        </a:rPr>
                        <a:t> STARTER</a:t>
                      </a:r>
                      <a:endParaRPr lang="fr-FR" sz="24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 marT="22860" marB="228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solidFill>
                            <a:schemeClr val="tx1"/>
                          </a:solidFill>
                        </a:rPr>
                        <a:t>Parcours BOOSTER</a:t>
                      </a:r>
                      <a:endParaRPr lang="fr-FR" sz="24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 marT="22860" marB="22860" anchor="ctr"/>
                </a:tc>
                <a:tc>
                  <a:txBody>
                    <a:bodyPr/>
                    <a:lstStyle/>
                    <a:p>
                      <a:pPr algn="ctr"/>
                      <a:endParaRPr lang="fr-FR" sz="8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fr-FR" sz="2400" b="1" dirty="0">
                          <a:solidFill>
                            <a:schemeClr val="tx1"/>
                          </a:solidFill>
                        </a:rPr>
                        <a:t>Parcours</a:t>
                      </a:r>
                      <a:r>
                        <a:rPr lang="fr-FR" sz="2400" b="1" baseline="0" dirty="0">
                          <a:solidFill>
                            <a:schemeClr val="tx1"/>
                          </a:solidFill>
                        </a:rPr>
                        <a:t> BOOSTER +</a:t>
                      </a:r>
                    </a:p>
                    <a:p>
                      <a:pPr algn="ctr"/>
                      <a:endParaRPr lang="fr-FR" sz="8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 marT="22860" marB="22860" anchor="ctr"/>
                </a:tc>
                <a:extLst>
                  <a:ext uri="{0D108BD9-81ED-4DB2-BD59-A6C34878D82A}">
                    <a16:rowId xmlns:a16="http://schemas.microsoft.com/office/drawing/2014/main" val="36803388"/>
                  </a:ext>
                </a:extLst>
              </a:tr>
              <a:tr h="1861595">
                <a:tc>
                  <a:txBody>
                    <a:bodyPr/>
                    <a:lstStyle/>
                    <a:p>
                      <a:r>
                        <a:rPr lang="fr-FR" sz="1200" b="1" dirty="0">
                          <a:solidFill>
                            <a:schemeClr val="tx1"/>
                          </a:solidFill>
                        </a:rPr>
                        <a:t>Formation</a:t>
                      </a:r>
                      <a:r>
                        <a:rPr lang="fr-FR" sz="1200" b="1" baseline="0" dirty="0">
                          <a:solidFill>
                            <a:schemeClr val="tx1"/>
                          </a:solidFill>
                        </a:rPr>
                        <a:t> : Module d’enseignement à l’entrepreneuriat </a:t>
                      </a:r>
                      <a:r>
                        <a:rPr lang="fr-FR" sz="1200" b="0" baseline="0" dirty="0">
                          <a:solidFill>
                            <a:schemeClr val="tx1"/>
                          </a:solidFill>
                        </a:rPr>
                        <a:t>au choix  </a:t>
                      </a:r>
                    </a:p>
                    <a:p>
                      <a:endParaRPr lang="fr-FR" sz="1200" b="0" baseline="0" dirty="0">
                        <a:solidFill>
                          <a:schemeClr val="tx1"/>
                        </a:solidFill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fr-FR" sz="1200" b="0" baseline="0" dirty="0">
                          <a:solidFill>
                            <a:schemeClr val="tx1"/>
                          </a:solidFill>
                        </a:rPr>
                        <a:t>Module « Devenir entrepreneur » en distanciel asynchrone 24h de formation en ligne pour « découvrir l’entrepreneuriat »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fr-FR" sz="1200" b="0" baseline="0" dirty="0">
                          <a:solidFill>
                            <a:schemeClr val="tx1"/>
                          </a:solidFill>
                        </a:rPr>
                        <a:t>Module « Esprit d’entreprendre » en distanciel synchrone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fr-FR" sz="1200" b="0" baseline="0" dirty="0">
                          <a:solidFill>
                            <a:schemeClr val="tx1"/>
                          </a:solidFill>
                        </a:rPr>
                        <a:t>36h Chrono de la création d’entreprise</a:t>
                      </a:r>
                      <a:endParaRPr lang="fr-FR" sz="1200" b="0" baseline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 marT="22860" marB="22860"/>
                </a:tc>
                <a:tc>
                  <a:txBody>
                    <a:bodyPr/>
                    <a:lstStyle/>
                    <a:p>
                      <a:r>
                        <a:rPr lang="fr-FR" sz="1200" b="1" dirty="0">
                          <a:solidFill>
                            <a:schemeClr val="tx1"/>
                          </a:solidFill>
                        </a:rPr>
                        <a:t>Formation</a:t>
                      </a:r>
                      <a:r>
                        <a:rPr lang="fr-FR" sz="1200" b="1" baseline="0" dirty="0">
                          <a:solidFill>
                            <a:schemeClr val="tx1"/>
                          </a:solidFill>
                        </a:rPr>
                        <a:t> : Diplôme </a:t>
                      </a:r>
                      <a:r>
                        <a:rPr lang="fr-FR" sz="1200" b="0" baseline="0" dirty="0">
                          <a:solidFill>
                            <a:schemeClr val="tx1"/>
                          </a:solidFill>
                        </a:rPr>
                        <a:t>des étudiants entrepreneurs « </a:t>
                      </a:r>
                      <a:r>
                        <a:rPr lang="fr-FR" sz="1200" b="1" baseline="0" dirty="0">
                          <a:solidFill>
                            <a:schemeClr val="tx1"/>
                          </a:solidFill>
                        </a:rPr>
                        <a:t>les fondamentaux de l’entrepreneuriat </a:t>
                      </a:r>
                      <a:r>
                        <a:rPr lang="fr-FR" sz="1200" b="0" baseline="0" dirty="0">
                          <a:solidFill>
                            <a:schemeClr val="tx1"/>
                          </a:solidFill>
                        </a:rPr>
                        <a:t>» D2E1 </a:t>
                      </a:r>
                      <a:endParaRPr lang="fr-FR" sz="12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 marT="22860" marB="22860"/>
                </a:tc>
                <a:tc>
                  <a:txBody>
                    <a:bodyPr/>
                    <a:lstStyle/>
                    <a:p>
                      <a:r>
                        <a:rPr lang="fr-FR" sz="1200" b="1" dirty="0">
                          <a:solidFill>
                            <a:schemeClr val="tx1"/>
                          </a:solidFill>
                        </a:rPr>
                        <a:t>Formation</a:t>
                      </a:r>
                      <a:r>
                        <a:rPr lang="fr-FR" sz="1200" b="1" baseline="0" dirty="0">
                          <a:solidFill>
                            <a:schemeClr val="tx1"/>
                          </a:solidFill>
                        </a:rPr>
                        <a:t> : Diplôme</a:t>
                      </a:r>
                      <a:r>
                        <a:rPr lang="fr-FR" sz="1200" b="0" baseline="0" dirty="0">
                          <a:solidFill>
                            <a:schemeClr val="tx1"/>
                          </a:solidFill>
                        </a:rPr>
                        <a:t> des étudiants entrepreneurs « deuxième niveau » D2E2 constitué </a:t>
                      </a:r>
                      <a:r>
                        <a:rPr lang="fr-FR" sz="1200" b="1" baseline="0" dirty="0">
                          <a:solidFill>
                            <a:schemeClr val="tx1"/>
                          </a:solidFill>
                        </a:rPr>
                        <a:t>d’ateliers d’approfondissement spécifiques pour l’accélération du projet entrepreneurial</a:t>
                      </a:r>
                    </a:p>
                    <a:p>
                      <a:endParaRPr lang="fr-FR" sz="8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 marT="22860" marB="22860"/>
                </a:tc>
                <a:extLst>
                  <a:ext uri="{0D108BD9-81ED-4DB2-BD59-A6C34878D82A}">
                    <a16:rowId xmlns:a16="http://schemas.microsoft.com/office/drawing/2014/main" val="3670397779"/>
                  </a:ext>
                </a:extLst>
              </a:tr>
              <a:tr h="853569">
                <a:tc>
                  <a:txBody>
                    <a:bodyPr/>
                    <a:lstStyle/>
                    <a:p>
                      <a:r>
                        <a:rPr lang="fr-FR" sz="1200" b="1" dirty="0">
                          <a:solidFill>
                            <a:schemeClr val="tx1"/>
                          </a:solidFill>
                        </a:rPr>
                        <a:t>Accompagnement :  3 à 5 RDV individuels avec des mentors professionnels (chef d’entreprises, entrepreneur……)</a:t>
                      </a:r>
                      <a:endParaRPr lang="fr-FR" sz="12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 marT="22860" marB="22860"/>
                </a:tc>
                <a:tc>
                  <a:txBody>
                    <a:bodyPr/>
                    <a:lstStyle/>
                    <a:p>
                      <a:r>
                        <a:rPr lang="fr-FR" sz="1200" b="1" dirty="0">
                          <a:solidFill>
                            <a:schemeClr val="tx1"/>
                          </a:solidFill>
                        </a:rPr>
                        <a:t>Accompagnement</a:t>
                      </a:r>
                      <a:r>
                        <a:rPr lang="fr-FR" sz="1200" b="1" baseline="0" dirty="0">
                          <a:solidFill>
                            <a:schemeClr val="tx1"/>
                          </a:solidFill>
                        </a:rPr>
                        <a:t> des porteurs de projet dans le cadre de la maquette pédagogique (6 RDV)</a:t>
                      </a:r>
                      <a:endParaRPr lang="fr-FR" sz="12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 marT="22860" marB="22860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</a:rPr>
                        <a:t>Accompagnement</a:t>
                      </a:r>
                      <a:r>
                        <a:rPr lang="fr-FR" sz="1200" b="1" baseline="0" dirty="0">
                          <a:solidFill>
                            <a:schemeClr val="tx1"/>
                          </a:solidFill>
                        </a:rPr>
                        <a:t> individuel des porteurs de projet dans le cadre de la maquette pédagogique (10 RDV)</a:t>
                      </a:r>
                      <a:endParaRPr lang="fr-FR" sz="1200" b="0" dirty="0">
                        <a:solidFill>
                          <a:schemeClr val="tx1"/>
                        </a:solidFill>
                      </a:endParaRPr>
                    </a:p>
                    <a:p>
                      <a:endParaRPr lang="fr-FR" sz="8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 marT="22860" marB="22860"/>
                </a:tc>
                <a:extLst>
                  <a:ext uri="{0D108BD9-81ED-4DB2-BD59-A6C34878D82A}">
                    <a16:rowId xmlns:a16="http://schemas.microsoft.com/office/drawing/2014/main" val="972037038"/>
                  </a:ext>
                </a:extLst>
              </a:tr>
              <a:tr h="1243773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alibri" panose="020F0502020204030204" pitchFamily="34" charset="0"/>
                        <a:buChar char="+"/>
                        <a:tabLst/>
                        <a:defRPr/>
                      </a:pPr>
                      <a:r>
                        <a:rPr lang="fr-FR" sz="1200" dirty="0">
                          <a:solidFill>
                            <a:schemeClr val="tx1"/>
                          </a:solidFill>
                        </a:rPr>
                        <a:t>Accès à tous les partenariats Pépite : juridique, comptable..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alibri" panose="020F0502020204030204" pitchFamily="34" charset="0"/>
                        <a:buChar char="+"/>
                        <a:tabLst/>
                        <a:defRPr/>
                      </a:pPr>
                      <a:r>
                        <a:rPr lang="fr-FR" sz="1200" dirty="0">
                          <a:solidFill>
                            <a:schemeClr val="tx1"/>
                          </a:solidFill>
                        </a:rPr>
                        <a:t>Invitation aux évènements Pépite et au </a:t>
                      </a:r>
                      <a:r>
                        <a:rPr lang="fr-FR" sz="1200" dirty="0" err="1">
                          <a:solidFill>
                            <a:schemeClr val="tx1"/>
                          </a:solidFill>
                        </a:rPr>
                        <a:t>Meet’up</a:t>
                      </a:r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alibri" panose="020F0502020204030204" pitchFamily="34" charset="0"/>
                        <a:buChar char="+"/>
                        <a:tabLst/>
                        <a:defRPr/>
                      </a:pPr>
                      <a:r>
                        <a:rPr lang="fr-FR" sz="1200" dirty="0">
                          <a:solidFill>
                            <a:schemeClr val="tx1"/>
                          </a:solidFill>
                        </a:rPr>
                        <a:t>Accès aux espaces de coworking</a:t>
                      </a:r>
                    </a:p>
                    <a:p>
                      <a:pPr marL="285750" indent="-285750">
                        <a:buFont typeface="Calibri" panose="020F0502020204030204" pitchFamily="34" charset="0"/>
                        <a:buChar char="+"/>
                      </a:pPr>
                      <a:endParaRPr lang="fr-FR" sz="8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 marT="22860" marB="22860"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alibri" panose="020F0502020204030204" pitchFamily="34" charset="0"/>
                        <a:buChar char="+"/>
                        <a:tabLst/>
                        <a:defRPr/>
                      </a:pPr>
                      <a:r>
                        <a:rPr lang="fr-FR" sz="1200" dirty="0">
                          <a:solidFill>
                            <a:schemeClr val="tx1"/>
                          </a:solidFill>
                        </a:rPr>
                        <a:t>Accès à tous les partenariats Pépite : juridique, comptable..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alibri" panose="020F0502020204030204" pitchFamily="34" charset="0"/>
                        <a:buChar char="+"/>
                        <a:tabLst/>
                        <a:defRPr/>
                      </a:pPr>
                      <a:r>
                        <a:rPr lang="fr-FR" sz="1200" dirty="0">
                          <a:solidFill>
                            <a:schemeClr val="tx1"/>
                          </a:solidFill>
                        </a:rPr>
                        <a:t>Invitation aux évènements Pépite et au </a:t>
                      </a:r>
                      <a:r>
                        <a:rPr lang="fr-FR" sz="1200" dirty="0" err="1">
                          <a:solidFill>
                            <a:schemeClr val="tx1"/>
                          </a:solidFill>
                        </a:rPr>
                        <a:t>Meet’up</a:t>
                      </a:r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alibri" panose="020F0502020204030204" pitchFamily="34" charset="0"/>
                        <a:buChar char="+"/>
                        <a:tabLst/>
                        <a:defRPr/>
                      </a:pPr>
                      <a:r>
                        <a:rPr lang="fr-FR" sz="1200" dirty="0">
                          <a:solidFill>
                            <a:schemeClr val="tx1"/>
                          </a:solidFill>
                        </a:rPr>
                        <a:t>Accès aux espaces de coworking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alibri" panose="020F0502020204030204" pitchFamily="34" charset="0"/>
                        <a:buChar char="+"/>
                        <a:tabLst/>
                        <a:defRPr/>
                      </a:pPr>
                      <a:endParaRPr lang="fr-FR" sz="8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 marT="22860" marB="22860"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alibri" panose="020F0502020204030204" pitchFamily="34" charset="0"/>
                        <a:buChar char="+"/>
                        <a:tabLst/>
                        <a:defRPr/>
                      </a:pPr>
                      <a:r>
                        <a:rPr lang="fr-FR" sz="1200" dirty="0">
                          <a:solidFill>
                            <a:schemeClr val="tx1"/>
                          </a:solidFill>
                        </a:rPr>
                        <a:t>Accès à tous les partenariats Pépite : juridique, comptable..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alibri" panose="020F0502020204030204" pitchFamily="34" charset="0"/>
                        <a:buChar char="+"/>
                        <a:tabLst/>
                        <a:defRPr/>
                      </a:pPr>
                      <a:r>
                        <a:rPr lang="fr-FR" sz="1200" dirty="0">
                          <a:solidFill>
                            <a:schemeClr val="tx1"/>
                          </a:solidFill>
                        </a:rPr>
                        <a:t>Invitation aux évènements Pépite et au </a:t>
                      </a:r>
                      <a:r>
                        <a:rPr lang="fr-FR" sz="1200" dirty="0" err="1">
                          <a:solidFill>
                            <a:schemeClr val="tx1"/>
                          </a:solidFill>
                        </a:rPr>
                        <a:t>Meet’up</a:t>
                      </a:r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alibri" panose="020F0502020204030204" pitchFamily="34" charset="0"/>
                        <a:buChar char="+"/>
                        <a:tabLst/>
                        <a:defRPr/>
                      </a:pPr>
                      <a:r>
                        <a:rPr lang="fr-FR" sz="1200" dirty="0">
                          <a:solidFill>
                            <a:schemeClr val="tx1"/>
                          </a:solidFill>
                        </a:rPr>
                        <a:t>Accès aux espaces de coworking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alibri" panose="020F0502020204030204" pitchFamily="34" charset="0"/>
                        <a:buChar char="+"/>
                        <a:tabLst/>
                        <a:defRPr/>
                      </a:pPr>
                      <a:endParaRPr lang="fr-FR" sz="8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 marT="22860" marB="22860"/>
                </a:tc>
                <a:extLst>
                  <a:ext uri="{0D108BD9-81ED-4DB2-BD59-A6C34878D82A}">
                    <a16:rowId xmlns:a16="http://schemas.microsoft.com/office/drawing/2014/main" val="2489001916"/>
                  </a:ext>
                </a:extLst>
              </a:tr>
            </a:tbl>
          </a:graphicData>
        </a:graphic>
      </p:graphicFrame>
      <p:pic>
        <p:nvPicPr>
          <p:cNvPr id="24" name="Image 23">
            <a:extLst>
              <a:ext uri="{FF2B5EF4-FFF2-40B4-BE49-F238E27FC236}">
                <a16:creationId xmlns:a16="http://schemas.microsoft.com/office/drawing/2014/main" id="{6E25C97C-8423-4B33-AEC1-931DD03872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36466" y="-390549"/>
            <a:ext cx="1998334" cy="1998334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DA3FB0FF-BC2D-0A4B-A63D-F485F5847173}"/>
              </a:ext>
            </a:extLst>
          </p:cNvPr>
          <p:cNvSpPr txBox="1"/>
          <p:nvPr/>
        </p:nvSpPr>
        <p:spPr>
          <a:xfrm>
            <a:off x="9207500" y="6441760"/>
            <a:ext cx="248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i="1" dirty="0">
                <a:solidFill>
                  <a:srgbClr val="FF0000"/>
                </a:solidFill>
              </a:rPr>
              <a:t>Nice, le 17 septembre 2025</a:t>
            </a:r>
          </a:p>
        </p:txBody>
      </p:sp>
    </p:spTree>
    <p:extLst>
      <p:ext uri="{BB962C8B-B14F-4D97-AF65-F5344CB8AC3E}">
        <p14:creationId xmlns:p14="http://schemas.microsoft.com/office/powerpoint/2010/main" val="13185050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2192000" cy="7595266"/>
            <a:chOff x="0" y="0"/>
            <a:chExt cx="4816593" cy="300059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3000599"/>
            </a:xfrm>
            <a:custGeom>
              <a:avLst/>
              <a:gdLst/>
              <a:ahLst/>
              <a:cxnLst/>
              <a:rect l="l" t="t" r="r" b="b"/>
              <a:pathLst>
                <a:path w="4816592" h="3000599">
                  <a:moveTo>
                    <a:pt x="0" y="0"/>
                  </a:moveTo>
                  <a:lnTo>
                    <a:pt x="4816592" y="0"/>
                  </a:lnTo>
                  <a:lnTo>
                    <a:pt x="4816592" y="3000599"/>
                  </a:lnTo>
                  <a:lnTo>
                    <a:pt x="0" y="3000599"/>
                  </a:lnTo>
                  <a:close/>
                </a:path>
              </a:pathLst>
            </a:custGeom>
            <a:solidFill>
              <a:srgbClr val="395EA9"/>
            </a:solidFill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4816593" cy="304822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333"/>
                </a:lnSpc>
              </a:pPr>
              <a:endParaRPr sz="1200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43180" y="2636381"/>
            <a:ext cx="12148817" cy="2240280"/>
            <a:chOff x="0" y="0"/>
            <a:chExt cx="4914931" cy="885049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914931" cy="885049"/>
            </a:xfrm>
            <a:custGeom>
              <a:avLst/>
              <a:gdLst/>
              <a:ahLst/>
              <a:cxnLst/>
              <a:rect l="l" t="t" r="r" b="b"/>
              <a:pathLst>
                <a:path w="4914931" h="885049">
                  <a:moveTo>
                    <a:pt x="0" y="0"/>
                  </a:moveTo>
                  <a:lnTo>
                    <a:pt x="4914931" y="0"/>
                  </a:lnTo>
                  <a:lnTo>
                    <a:pt x="4914931" y="885049"/>
                  </a:lnTo>
                  <a:lnTo>
                    <a:pt x="0" y="885049"/>
                  </a:lnTo>
                  <a:close/>
                </a:path>
              </a:pathLst>
            </a:custGeom>
            <a:solidFill>
              <a:srgbClr val="395EA9"/>
            </a:solidFill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95250"/>
              <a:ext cx="4914931" cy="980299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4666"/>
                </a:lnSpc>
              </a:pPr>
              <a:r>
                <a:rPr lang="en-US" sz="3333" spc="166">
                  <a:solidFill>
                    <a:srgbClr val="FFFFFF"/>
                  </a:solidFill>
                  <a:latin typeface="Montserrat Classic"/>
                  <a:ea typeface="Montserrat Classic"/>
                  <a:cs typeface="Montserrat Classic"/>
                  <a:sym typeface="Montserrat Classic"/>
                </a:rPr>
                <a:t>ETUDIER ET ENTREPRENDRE C’EST POSSIBLE </a:t>
              </a:r>
            </a:p>
          </p:txBody>
        </p:sp>
      </p:grpSp>
      <p:sp>
        <p:nvSpPr>
          <p:cNvPr id="8" name="Freeform 8"/>
          <p:cNvSpPr/>
          <p:nvPr/>
        </p:nvSpPr>
        <p:spPr>
          <a:xfrm>
            <a:off x="13854" y="0"/>
            <a:ext cx="12178146" cy="8849360"/>
          </a:xfrm>
          <a:custGeom>
            <a:avLst/>
            <a:gdLst/>
            <a:ahLst/>
            <a:cxnLst/>
            <a:rect l="l" t="t" r="r" b="b"/>
            <a:pathLst>
              <a:path w="20092379" h="13394919">
                <a:moveTo>
                  <a:pt x="0" y="0"/>
                </a:moveTo>
                <a:lnTo>
                  <a:pt x="20092380" y="0"/>
                </a:lnTo>
                <a:lnTo>
                  <a:pt x="20092380" y="13394919"/>
                </a:lnTo>
                <a:lnTo>
                  <a:pt x="0" y="1339491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2000"/>
            </a:blip>
            <a:stretch>
              <a:fillRect/>
            </a:stretch>
          </a:blipFill>
        </p:spPr>
        <p:txBody>
          <a:bodyPr/>
          <a:lstStyle/>
          <a:p>
            <a:endParaRPr lang="fr-FR" sz="1200"/>
          </a:p>
        </p:txBody>
      </p:sp>
      <p:grpSp>
        <p:nvGrpSpPr>
          <p:cNvPr id="9" name="Group 9"/>
          <p:cNvGrpSpPr/>
          <p:nvPr/>
        </p:nvGrpSpPr>
        <p:grpSpPr>
          <a:xfrm>
            <a:off x="-13855" y="2308860"/>
            <a:ext cx="12192000" cy="2240280"/>
            <a:chOff x="0" y="0"/>
            <a:chExt cx="5171816" cy="885049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5171816" cy="885049"/>
            </a:xfrm>
            <a:custGeom>
              <a:avLst/>
              <a:gdLst/>
              <a:ahLst/>
              <a:cxnLst/>
              <a:rect l="l" t="t" r="r" b="b"/>
              <a:pathLst>
                <a:path w="5171816" h="885049">
                  <a:moveTo>
                    <a:pt x="0" y="0"/>
                  </a:moveTo>
                  <a:lnTo>
                    <a:pt x="5171816" y="0"/>
                  </a:lnTo>
                  <a:lnTo>
                    <a:pt x="5171816" y="885049"/>
                  </a:lnTo>
                  <a:lnTo>
                    <a:pt x="0" y="885049"/>
                  </a:lnTo>
                  <a:close/>
                </a:path>
              </a:pathLst>
            </a:custGeom>
            <a:solidFill>
              <a:srgbClr val="395EA9"/>
            </a:solidFill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142875"/>
              <a:ext cx="5171816" cy="102792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6813"/>
                </a:lnSpc>
              </a:pPr>
              <a:r>
                <a:rPr lang="en-US" sz="4866" spc="243">
                  <a:solidFill>
                    <a:srgbClr val="FFFFFF"/>
                  </a:solidFill>
                  <a:latin typeface="Montserrat Classic"/>
                  <a:ea typeface="Montserrat Classic"/>
                  <a:cs typeface="Montserrat Classic"/>
                  <a:sym typeface="Montserrat Classic"/>
                </a:rPr>
                <a:t>VOUS ÊTES INTERESSES ?</a:t>
              </a:r>
            </a:p>
          </p:txBody>
        </p:sp>
      </p:grpSp>
      <p:sp>
        <p:nvSpPr>
          <p:cNvPr id="12" name="ZoneTexte 11">
            <a:extLst>
              <a:ext uri="{FF2B5EF4-FFF2-40B4-BE49-F238E27FC236}">
                <a16:creationId xmlns:a16="http://schemas.microsoft.com/office/drawing/2014/main" id="{DB7D5290-91F6-E1CD-5BE0-EEF43A737299}"/>
              </a:ext>
            </a:extLst>
          </p:cNvPr>
          <p:cNvSpPr txBox="1"/>
          <p:nvPr/>
        </p:nvSpPr>
        <p:spPr>
          <a:xfrm>
            <a:off x="9207500" y="6441760"/>
            <a:ext cx="248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i="1" dirty="0">
                <a:solidFill>
                  <a:schemeClr val="bg1"/>
                </a:solidFill>
              </a:rPr>
              <a:t>Nice, le 17 septembre 2025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0E5953A6-CDAC-4D1C-BF3D-C59698476D85}"/>
              </a:ext>
            </a:extLst>
          </p:cNvPr>
          <p:cNvSpPr/>
          <p:nvPr/>
        </p:nvSpPr>
        <p:spPr>
          <a:xfrm>
            <a:off x="1422400" y="3435928"/>
            <a:ext cx="10261600" cy="3139301"/>
          </a:xfrm>
          <a:prstGeom prst="rect">
            <a:avLst/>
          </a:prstGeom>
          <a:solidFill>
            <a:srgbClr val="D2E1ED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700"/>
          </a:p>
        </p:txBody>
      </p:sp>
      <p:grpSp>
        <p:nvGrpSpPr>
          <p:cNvPr id="2" name="Group 2"/>
          <p:cNvGrpSpPr/>
          <p:nvPr/>
        </p:nvGrpSpPr>
        <p:grpSpPr>
          <a:xfrm>
            <a:off x="295184" y="167785"/>
            <a:ext cx="4022817" cy="2585720"/>
            <a:chOff x="0" y="0"/>
            <a:chExt cx="1952884" cy="102151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52884" cy="1021519"/>
            </a:xfrm>
            <a:custGeom>
              <a:avLst/>
              <a:gdLst/>
              <a:ahLst/>
              <a:cxnLst/>
              <a:rect l="l" t="t" r="r" b="b"/>
              <a:pathLst>
                <a:path w="1952884" h="1021519">
                  <a:moveTo>
                    <a:pt x="0" y="0"/>
                  </a:moveTo>
                  <a:lnTo>
                    <a:pt x="1952884" y="0"/>
                  </a:lnTo>
                  <a:lnTo>
                    <a:pt x="1952884" y="1021519"/>
                  </a:lnTo>
                  <a:lnTo>
                    <a:pt x="0" y="1021519"/>
                  </a:lnTo>
                  <a:close/>
                </a:path>
              </a:pathLst>
            </a:custGeom>
            <a:solidFill>
              <a:srgbClr val="395EA9"/>
            </a:solidFill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1952884" cy="106914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333"/>
                </a:lnSpc>
              </a:pPr>
              <a:endParaRPr sz="1200"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5384800" y="1007696"/>
            <a:ext cx="6400800" cy="14519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56"/>
              </a:lnSpc>
            </a:pPr>
            <a:r>
              <a:rPr lang="en-US" sz="3600" b="1" dirty="0">
                <a:solidFill>
                  <a:schemeClr val="accent1"/>
                </a:solidFill>
                <a:sym typeface="Brittany"/>
              </a:rPr>
              <a:t>Comment et </a:t>
            </a:r>
            <a:r>
              <a:rPr lang="en-US" sz="3600" b="1" dirty="0" err="1">
                <a:solidFill>
                  <a:schemeClr val="accent1"/>
                </a:solidFill>
                <a:sym typeface="Brittany"/>
              </a:rPr>
              <a:t>quand</a:t>
            </a:r>
            <a:r>
              <a:rPr lang="en-US" sz="3600" b="1" dirty="0">
                <a:solidFill>
                  <a:schemeClr val="accent1"/>
                </a:solidFill>
                <a:sym typeface="Brittany"/>
              </a:rPr>
              <a:t> </a:t>
            </a:r>
            <a:r>
              <a:rPr lang="en-US" sz="3600" b="1" dirty="0" err="1">
                <a:solidFill>
                  <a:schemeClr val="accent1"/>
                </a:solidFill>
                <a:sym typeface="Brittany"/>
              </a:rPr>
              <a:t>candidater</a:t>
            </a:r>
            <a:r>
              <a:rPr lang="en-US" sz="3600" b="1" dirty="0">
                <a:solidFill>
                  <a:schemeClr val="accent1"/>
                </a:solidFill>
                <a:sym typeface="Brittany"/>
              </a:rPr>
              <a:t> ?</a:t>
            </a:r>
          </a:p>
        </p:txBody>
      </p:sp>
      <p:sp>
        <p:nvSpPr>
          <p:cNvPr id="18" name="Freeform 5">
            <a:extLst>
              <a:ext uri="{FF2B5EF4-FFF2-40B4-BE49-F238E27FC236}">
                <a16:creationId xmlns:a16="http://schemas.microsoft.com/office/drawing/2014/main" id="{0ACD6948-FBBC-44A4-A51E-295B242A54F2}"/>
              </a:ext>
            </a:extLst>
          </p:cNvPr>
          <p:cNvSpPr/>
          <p:nvPr/>
        </p:nvSpPr>
        <p:spPr>
          <a:xfrm>
            <a:off x="765545" y="579639"/>
            <a:ext cx="4619255" cy="2495082"/>
          </a:xfrm>
          <a:custGeom>
            <a:avLst/>
            <a:gdLst/>
            <a:ahLst/>
            <a:cxnLst/>
            <a:rect l="l" t="t" r="r" b="b"/>
            <a:pathLst>
              <a:path w="7414855" h="3986172">
                <a:moveTo>
                  <a:pt x="0" y="0"/>
                </a:moveTo>
                <a:lnTo>
                  <a:pt x="7414854" y="0"/>
                </a:lnTo>
                <a:lnTo>
                  <a:pt x="7414854" y="3986172"/>
                </a:lnTo>
                <a:lnTo>
                  <a:pt x="0" y="398617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8015" r="-1233"/>
            </a:stretch>
          </a:blipFill>
        </p:spPr>
        <p:txBody>
          <a:bodyPr/>
          <a:lstStyle/>
          <a:p>
            <a:endParaRPr lang="fr-FR" sz="1200"/>
          </a:p>
        </p:txBody>
      </p:sp>
      <p:sp>
        <p:nvSpPr>
          <p:cNvPr id="19" name="Google Shape;80;p16">
            <a:extLst>
              <a:ext uri="{FF2B5EF4-FFF2-40B4-BE49-F238E27FC236}">
                <a16:creationId xmlns:a16="http://schemas.microsoft.com/office/drawing/2014/main" id="{4B8EDB80-9C0F-45F0-96C5-8C48E38CA9C5}"/>
              </a:ext>
            </a:extLst>
          </p:cNvPr>
          <p:cNvSpPr txBox="1"/>
          <p:nvPr/>
        </p:nvSpPr>
        <p:spPr>
          <a:xfrm>
            <a:off x="1524000" y="3318562"/>
            <a:ext cx="10261600" cy="3293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60950" rIns="60950" bIns="60950" anchor="t" anchorCtr="0">
            <a:spAutoFit/>
          </a:bodyPr>
          <a:lstStyle/>
          <a:p>
            <a:pPr marL="67737">
              <a:lnSpc>
                <a:spcPct val="150000"/>
              </a:lnSpc>
              <a:buClr>
                <a:srgbClr val="37ABAB"/>
              </a:buClr>
              <a:buSzPts val="2000"/>
            </a:pPr>
            <a:r>
              <a:rPr lang="fr-FR" sz="2400" b="1" dirty="0">
                <a:solidFill>
                  <a:srgbClr val="395EA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LES ETAPES : </a:t>
            </a:r>
          </a:p>
          <a:p>
            <a:pPr marL="67737">
              <a:lnSpc>
                <a:spcPct val="150000"/>
              </a:lnSpc>
              <a:buClr>
                <a:srgbClr val="37ABAB"/>
              </a:buClr>
              <a:buSzPts val="2000"/>
            </a:pPr>
            <a:endParaRPr lang="fr-FR" sz="1867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7737">
              <a:lnSpc>
                <a:spcPct val="150000"/>
              </a:lnSpc>
              <a:buClr>
                <a:srgbClr val="37ABAB"/>
              </a:buClr>
              <a:buSzPts val="2000"/>
            </a:pPr>
            <a:r>
              <a:rPr lang="fr-FR" sz="1867" dirty="0">
                <a:latin typeface="Calibri" panose="020F0502020204030204" pitchFamily="34" charset="0"/>
                <a:cs typeface="Calibri" panose="020F0502020204030204" pitchFamily="34" charset="0"/>
              </a:rPr>
              <a:t>1/ Assister à une réunion d’information Pépite Provence </a:t>
            </a:r>
          </a:p>
          <a:p>
            <a:pPr marL="67737">
              <a:lnSpc>
                <a:spcPct val="150000"/>
              </a:lnSpc>
              <a:buClr>
                <a:srgbClr val="37ABAB"/>
              </a:buClr>
              <a:buSzPts val="2000"/>
            </a:pPr>
            <a:endParaRPr lang="fr-FR" sz="1867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7737">
              <a:lnSpc>
                <a:spcPct val="150000"/>
              </a:lnSpc>
              <a:buClr>
                <a:srgbClr val="37ABAB"/>
              </a:buClr>
              <a:buSzPts val="2000"/>
            </a:pPr>
            <a:r>
              <a:rPr lang="fr-FR" sz="1867" dirty="0">
                <a:latin typeface="Calibri" panose="020F0502020204030204" pitchFamily="34" charset="0"/>
                <a:cs typeface="Calibri" panose="020F0502020204030204" pitchFamily="34" charset="0"/>
              </a:rPr>
              <a:t>2/ Envoyer un dossier de candidature avec CV : </a:t>
            </a:r>
            <a:r>
              <a:rPr lang="fr-FR" sz="2000" b="1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https://snee.enseignementsup-recherche.gouv.fr/</a:t>
            </a:r>
            <a:endParaRPr lang="fr-FR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7737">
              <a:lnSpc>
                <a:spcPct val="150000"/>
              </a:lnSpc>
              <a:buClr>
                <a:srgbClr val="37ABAB"/>
              </a:buClr>
              <a:buSzPts val="2000"/>
            </a:pPr>
            <a:endParaRPr lang="fr-FR" sz="1867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7737">
              <a:lnSpc>
                <a:spcPct val="150000"/>
              </a:lnSpc>
              <a:buClr>
                <a:srgbClr val="37ABAB"/>
              </a:buClr>
              <a:buSzPts val="2000"/>
            </a:pPr>
            <a:r>
              <a:rPr lang="fr-FR" sz="1867" dirty="0">
                <a:latin typeface="Calibri" panose="020F0502020204030204" pitchFamily="34" charset="0"/>
                <a:cs typeface="Calibri" panose="020F0502020204030204" pitchFamily="34" charset="0"/>
              </a:rPr>
              <a:t>3/ Participer à un Comité d’engagement 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85AB3DE0-56AF-4229-8D30-FE504A8F69C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9714" y="3419764"/>
            <a:ext cx="1584286" cy="1584286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17D44B26-7A39-FE66-99F0-E5F9F1327390}"/>
              </a:ext>
            </a:extLst>
          </p:cNvPr>
          <p:cNvSpPr txBox="1"/>
          <p:nvPr/>
        </p:nvSpPr>
        <p:spPr>
          <a:xfrm>
            <a:off x="9207500" y="6441760"/>
            <a:ext cx="248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i="1" dirty="0">
                <a:solidFill>
                  <a:srgbClr val="FF0000"/>
                </a:solidFill>
              </a:rPr>
              <a:t>Nice, le 17 septembre 2025</a:t>
            </a:r>
          </a:p>
        </p:txBody>
      </p:sp>
    </p:spTree>
    <p:extLst>
      <p:ext uri="{BB962C8B-B14F-4D97-AF65-F5344CB8AC3E}">
        <p14:creationId xmlns:p14="http://schemas.microsoft.com/office/powerpoint/2010/main" val="41844311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117600" y="-4577136"/>
            <a:ext cx="14030960" cy="12044736"/>
          </a:xfrm>
          <a:custGeom>
            <a:avLst/>
            <a:gdLst/>
            <a:ahLst/>
            <a:cxnLst/>
            <a:rect l="l" t="t" r="r" b="b"/>
            <a:pathLst>
              <a:path w="21046440" h="18067104">
                <a:moveTo>
                  <a:pt x="0" y="0"/>
                </a:moveTo>
                <a:lnTo>
                  <a:pt x="21046440" y="0"/>
                </a:lnTo>
                <a:lnTo>
                  <a:pt x="21046440" y="18067104"/>
                </a:lnTo>
                <a:lnTo>
                  <a:pt x="0" y="1806710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40000"/>
            </a:blip>
            <a:stretch>
              <a:fillRect t="-37586" b="-37586"/>
            </a:stretch>
          </a:blipFill>
        </p:spPr>
        <p:txBody>
          <a:bodyPr/>
          <a:lstStyle/>
          <a:p>
            <a:endParaRPr lang="fr-FR" sz="1200"/>
          </a:p>
        </p:txBody>
      </p:sp>
      <p:grpSp>
        <p:nvGrpSpPr>
          <p:cNvPr id="3" name="Group 3"/>
          <p:cNvGrpSpPr/>
          <p:nvPr/>
        </p:nvGrpSpPr>
        <p:grpSpPr>
          <a:xfrm>
            <a:off x="0" y="-99060"/>
            <a:ext cx="7645400" cy="3926840"/>
            <a:chOff x="0" y="0"/>
            <a:chExt cx="3020405" cy="155134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020405" cy="1551344"/>
            </a:xfrm>
            <a:custGeom>
              <a:avLst/>
              <a:gdLst/>
              <a:ahLst/>
              <a:cxnLst/>
              <a:rect l="l" t="t" r="r" b="b"/>
              <a:pathLst>
                <a:path w="3020405" h="1551344">
                  <a:moveTo>
                    <a:pt x="0" y="0"/>
                  </a:moveTo>
                  <a:lnTo>
                    <a:pt x="3020405" y="0"/>
                  </a:lnTo>
                  <a:lnTo>
                    <a:pt x="3020405" y="1551344"/>
                  </a:lnTo>
                  <a:lnTo>
                    <a:pt x="0" y="1551344"/>
                  </a:lnTo>
                  <a:close/>
                </a:path>
              </a:pathLst>
            </a:custGeom>
            <a:solidFill>
              <a:srgbClr val="395EA9"/>
            </a:solidFill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3020405" cy="1598969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333"/>
                </a:lnSpc>
              </a:pPr>
              <a:endParaRPr sz="1200"/>
            </a:p>
          </p:txBody>
        </p:sp>
      </p:grpSp>
      <p:sp>
        <p:nvSpPr>
          <p:cNvPr id="6" name="Freeform 6"/>
          <p:cNvSpPr/>
          <p:nvPr/>
        </p:nvSpPr>
        <p:spPr>
          <a:xfrm>
            <a:off x="2773399" y="2816292"/>
            <a:ext cx="893549" cy="893549"/>
          </a:xfrm>
          <a:custGeom>
            <a:avLst/>
            <a:gdLst/>
            <a:ahLst/>
            <a:cxnLst/>
            <a:rect l="l" t="t" r="r" b="b"/>
            <a:pathLst>
              <a:path w="1340323" h="1340323">
                <a:moveTo>
                  <a:pt x="0" y="0"/>
                </a:moveTo>
                <a:lnTo>
                  <a:pt x="1340323" y="0"/>
                </a:lnTo>
                <a:lnTo>
                  <a:pt x="1340323" y="1340323"/>
                </a:lnTo>
                <a:lnTo>
                  <a:pt x="0" y="134032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fr-FR" sz="1200"/>
          </a:p>
        </p:txBody>
      </p:sp>
      <p:sp>
        <p:nvSpPr>
          <p:cNvPr id="7" name="Freeform 7"/>
          <p:cNvSpPr/>
          <p:nvPr/>
        </p:nvSpPr>
        <p:spPr>
          <a:xfrm>
            <a:off x="4195807" y="2874232"/>
            <a:ext cx="759363" cy="777670"/>
          </a:xfrm>
          <a:custGeom>
            <a:avLst/>
            <a:gdLst/>
            <a:ahLst/>
            <a:cxnLst/>
            <a:rect l="l" t="t" r="r" b="b"/>
            <a:pathLst>
              <a:path w="1139044" h="1166505">
                <a:moveTo>
                  <a:pt x="0" y="0"/>
                </a:moveTo>
                <a:lnTo>
                  <a:pt x="1139044" y="0"/>
                </a:lnTo>
                <a:lnTo>
                  <a:pt x="1139044" y="1166505"/>
                </a:lnTo>
                <a:lnTo>
                  <a:pt x="0" y="116650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r="-2410"/>
            </a:stretch>
          </a:blipFill>
        </p:spPr>
        <p:txBody>
          <a:bodyPr/>
          <a:lstStyle/>
          <a:p>
            <a:endParaRPr lang="fr-FR" sz="1200"/>
          </a:p>
        </p:txBody>
      </p:sp>
      <p:sp>
        <p:nvSpPr>
          <p:cNvPr id="8" name="Freeform 8"/>
          <p:cNvSpPr/>
          <p:nvPr/>
        </p:nvSpPr>
        <p:spPr>
          <a:xfrm>
            <a:off x="9108188" y="3827780"/>
            <a:ext cx="3083813" cy="3030220"/>
          </a:xfrm>
          <a:custGeom>
            <a:avLst/>
            <a:gdLst/>
            <a:ahLst/>
            <a:cxnLst/>
            <a:rect l="l" t="t" r="r" b="b"/>
            <a:pathLst>
              <a:path w="4625719" h="4545330">
                <a:moveTo>
                  <a:pt x="0" y="0"/>
                </a:moveTo>
                <a:lnTo>
                  <a:pt x="4625719" y="0"/>
                </a:lnTo>
                <a:lnTo>
                  <a:pt x="4625719" y="4545330"/>
                </a:lnTo>
                <a:lnTo>
                  <a:pt x="0" y="454533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t="-1768"/>
            </a:stretch>
          </a:blipFill>
        </p:spPr>
        <p:txBody>
          <a:bodyPr/>
          <a:lstStyle/>
          <a:p>
            <a:endParaRPr lang="fr-FR" sz="1200"/>
          </a:p>
        </p:txBody>
      </p:sp>
      <p:sp>
        <p:nvSpPr>
          <p:cNvPr id="9" name="Freeform 9"/>
          <p:cNvSpPr/>
          <p:nvPr/>
        </p:nvSpPr>
        <p:spPr>
          <a:xfrm>
            <a:off x="9631208" y="216452"/>
            <a:ext cx="2296350" cy="1464880"/>
          </a:xfrm>
          <a:custGeom>
            <a:avLst/>
            <a:gdLst/>
            <a:ahLst/>
            <a:cxnLst/>
            <a:rect l="l" t="t" r="r" b="b"/>
            <a:pathLst>
              <a:path w="3444525" h="2197320">
                <a:moveTo>
                  <a:pt x="0" y="0"/>
                </a:moveTo>
                <a:lnTo>
                  <a:pt x="3444526" y="0"/>
                </a:lnTo>
                <a:lnTo>
                  <a:pt x="3444526" y="2197320"/>
                </a:lnTo>
                <a:lnTo>
                  <a:pt x="0" y="219732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fr-FR" sz="1200"/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7042004" y="4241268"/>
            <a:ext cx="1828693" cy="2203245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1333077" y="200885"/>
            <a:ext cx="4979247" cy="597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134"/>
              </a:lnSpc>
            </a:pPr>
            <a:r>
              <a:rPr lang="en-US" sz="3667" dirty="0">
                <a:solidFill>
                  <a:srgbClr val="FFFFFF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INFOS ET RDV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0" y="1162479"/>
            <a:ext cx="7889240" cy="14737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07"/>
              </a:lnSpc>
            </a:pPr>
            <a:r>
              <a:rPr lang="en-US" sz="2933" dirty="0">
                <a:solidFill>
                  <a:schemeClr val="tx2">
                    <a:lumMod val="40000"/>
                    <a:lumOff val="60000"/>
                  </a:schemeClr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www.pepiteprovence.fr</a:t>
            </a:r>
          </a:p>
          <a:p>
            <a:pPr algn="ctr">
              <a:lnSpc>
                <a:spcPts val="4107"/>
              </a:lnSpc>
            </a:pPr>
            <a:endParaRPr lang="en-US" sz="2933" dirty="0">
              <a:solidFill>
                <a:srgbClr val="FFFFFF"/>
              </a:solidFill>
              <a:latin typeface="Montserrat Classic"/>
              <a:ea typeface="Montserrat Classic"/>
              <a:cs typeface="Montserrat Classic"/>
              <a:sym typeface="Montserrat Classic"/>
            </a:endParaRPr>
          </a:p>
          <a:p>
            <a:pPr algn="ctr">
              <a:lnSpc>
                <a:spcPts val="3640"/>
              </a:lnSpc>
            </a:pPr>
            <a:r>
              <a:rPr lang="en-US" sz="2600" dirty="0">
                <a:solidFill>
                  <a:srgbClr val="FFFFFF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pepite-provence-etudiants@univ-amu.fr</a:t>
            </a:r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 rot="5400000">
            <a:off x="9592164" y="1677084"/>
            <a:ext cx="1828693" cy="2203245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7881845A-A312-11AD-6E4A-6A4D750C653F}"/>
              </a:ext>
            </a:extLst>
          </p:cNvPr>
          <p:cNvSpPr txBox="1"/>
          <p:nvPr/>
        </p:nvSpPr>
        <p:spPr>
          <a:xfrm>
            <a:off x="3905397" y="6439433"/>
            <a:ext cx="248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i="1" dirty="0">
                <a:solidFill>
                  <a:schemeClr val="bg1"/>
                </a:solidFill>
              </a:rPr>
              <a:t>Nice, le 17 septembre 2025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2192000" cy="2057400"/>
            <a:chOff x="0" y="0"/>
            <a:chExt cx="4975139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975139" cy="812800"/>
            </a:xfrm>
            <a:custGeom>
              <a:avLst/>
              <a:gdLst/>
              <a:ahLst/>
              <a:cxnLst/>
              <a:rect l="l" t="t" r="r" b="b"/>
              <a:pathLst>
                <a:path w="4975139" h="812800">
                  <a:moveTo>
                    <a:pt x="0" y="0"/>
                  </a:moveTo>
                  <a:lnTo>
                    <a:pt x="4975139" y="0"/>
                  </a:lnTo>
                  <a:lnTo>
                    <a:pt x="4975139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395EA9"/>
            </a:solidFill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4975139" cy="86042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333"/>
                </a:lnSpc>
              </a:pPr>
              <a:endParaRPr sz="1200"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2286000" y="579497"/>
            <a:ext cx="8126066" cy="7020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56"/>
              </a:lnSpc>
            </a:pPr>
            <a:r>
              <a:rPr lang="en-US" sz="4800" dirty="0">
                <a:solidFill>
                  <a:srgbClr val="FFFFFF"/>
                </a:solidFill>
                <a:latin typeface="Berlin Sans FB Demi" panose="020E0802020502020306" pitchFamily="34" charset="0"/>
                <a:sym typeface="Brittany"/>
              </a:rPr>
              <a:t>Pépite Provence </a:t>
            </a:r>
            <a:r>
              <a:rPr lang="en-US" sz="4800" dirty="0" err="1">
                <a:solidFill>
                  <a:srgbClr val="FFFFFF"/>
                </a:solidFill>
                <a:latin typeface="Berlin Sans FB Demi" panose="020E0802020502020306" pitchFamily="34" charset="0"/>
                <a:sym typeface="Brittany"/>
              </a:rPr>
              <a:t>c’est</a:t>
            </a:r>
            <a:r>
              <a:rPr lang="en-US" sz="4800" dirty="0">
                <a:solidFill>
                  <a:srgbClr val="FFFFFF"/>
                </a:solidFill>
                <a:latin typeface="Berlin Sans FB Demi" panose="020E0802020502020306" pitchFamily="34" charset="0"/>
                <a:sym typeface="Brittany"/>
              </a:rPr>
              <a:t> quoi ?</a:t>
            </a:r>
          </a:p>
        </p:txBody>
      </p:sp>
      <p:sp>
        <p:nvSpPr>
          <p:cNvPr id="6" name="Espace réservé du texte 2">
            <a:extLst>
              <a:ext uri="{FF2B5EF4-FFF2-40B4-BE49-F238E27FC236}">
                <a16:creationId xmlns:a16="http://schemas.microsoft.com/office/drawing/2014/main" id="{F184E2BA-3F37-48EC-9170-B56F5E118214}"/>
              </a:ext>
            </a:extLst>
          </p:cNvPr>
          <p:cNvSpPr txBox="1">
            <a:spLocks/>
          </p:cNvSpPr>
          <p:nvPr/>
        </p:nvSpPr>
        <p:spPr>
          <a:xfrm>
            <a:off x="1016000" y="2514601"/>
            <a:ext cx="10566400" cy="4201567"/>
          </a:xfrm>
          <a:prstGeom prst="rect">
            <a:avLst/>
          </a:prstGeom>
        </p:spPr>
        <p:txBody>
          <a:bodyPr vert="horz" lIns="45720" tIns="22860" rIns="45720" bIns="2286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2133" dirty="0">
                <a:latin typeface="Calibri" panose="020F0502020204030204" pitchFamily="34" charset="0"/>
                <a:cs typeface="Calibri" panose="020F0502020204030204" pitchFamily="34" charset="0"/>
              </a:rPr>
              <a:t>Pépite Provence est un </a:t>
            </a:r>
            <a:r>
              <a:rPr lang="fr-FR" sz="2133" b="1" dirty="0">
                <a:latin typeface="Calibri" panose="020F0502020204030204" pitchFamily="34" charset="0"/>
                <a:cs typeface="Calibri" panose="020F0502020204030204" pitchFamily="34" charset="0"/>
              </a:rPr>
              <a:t>consortium</a:t>
            </a:r>
            <a:r>
              <a:rPr lang="fr-FR" sz="2133" dirty="0">
                <a:latin typeface="Calibri" panose="020F0502020204030204" pitchFamily="34" charset="0"/>
                <a:cs typeface="Calibri" panose="020F0502020204030204" pitchFamily="34" charset="0"/>
              </a:rPr>
              <a:t> porté par Aix-Marseille Université et composé par </a:t>
            </a:r>
          </a:p>
          <a:p>
            <a:pPr marL="0" indent="0" algn="ctr">
              <a:buNone/>
            </a:pPr>
            <a:r>
              <a:rPr lang="fr-FR" sz="2133" b="1" dirty="0">
                <a:latin typeface="Calibri" panose="020F0502020204030204" pitchFamily="34" charset="0"/>
                <a:cs typeface="Calibri" panose="020F0502020204030204" pitchFamily="34" charset="0"/>
              </a:rPr>
              <a:t>6 établissements </a:t>
            </a:r>
            <a:r>
              <a:rPr lang="fr-FR" sz="2133" dirty="0">
                <a:latin typeface="Calibri" panose="020F0502020204030204" pitchFamily="34" charset="0"/>
                <a:cs typeface="Calibri" panose="020F0502020204030204" pitchFamily="34" charset="0"/>
              </a:rPr>
              <a:t>membres de l’enseignement supérieur, soit </a:t>
            </a:r>
            <a:r>
              <a:rPr lang="fr-FR" sz="2133" b="1" dirty="0">
                <a:latin typeface="Calibri" panose="020F0502020204030204" pitchFamily="34" charset="0"/>
                <a:cs typeface="Calibri" panose="020F0502020204030204" pitchFamily="34" charset="0"/>
              </a:rPr>
              <a:t>120 000 étudiants </a:t>
            </a:r>
            <a:r>
              <a:rPr lang="fr-FR" sz="2133" dirty="0">
                <a:latin typeface="Calibri" panose="020F0502020204030204" pitchFamily="34" charset="0"/>
                <a:cs typeface="Calibri" panose="020F0502020204030204" pitchFamily="34" charset="0"/>
              </a:rPr>
              <a:t>!</a:t>
            </a:r>
          </a:p>
          <a:p>
            <a:pPr marL="0" indent="0" algn="ctr">
              <a:buNone/>
            </a:pPr>
            <a:endParaRPr lang="fr-FR" sz="2133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endParaRPr lang="fr-FR" sz="2133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endParaRPr lang="fr-FR" sz="2133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endParaRPr lang="fr-FR" sz="2133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endParaRPr lang="fr-FR" sz="2133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fr-FR" sz="2133" dirty="0">
                <a:latin typeface="Calibri" panose="020F0502020204030204" pitchFamily="34" charset="0"/>
                <a:cs typeface="Calibri" panose="020F0502020204030204" pitchFamily="34" charset="0"/>
              </a:rPr>
              <a:t>Ce Pôle crée en 2014 résulte de la volonté de construire une politique universitaire en lien avec l’entrepreneuriat afin de </a:t>
            </a:r>
            <a:r>
              <a:rPr lang="fr-FR" sz="2133" b="1" dirty="0">
                <a:latin typeface="Calibri" panose="020F0502020204030204" pitchFamily="34" charset="0"/>
                <a:cs typeface="Calibri" panose="020F0502020204030204" pitchFamily="34" charset="0"/>
              </a:rPr>
              <a:t>Faciliter l’insertion professionnelle et Contribuer au dynamisme du tissu économique</a:t>
            </a:r>
            <a:endParaRPr lang="fr-FR" sz="2133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96D4142E-18A5-444E-B84F-221DC055D8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00" y="3883777"/>
            <a:ext cx="11023600" cy="731607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5C9DCC58-96A8-3715-D65D-8614F4B85024}"/>
              </a:ext>
            </a:extLst>
          </p:cNvPr>
          <p:cNvSpPr txBox="1"/>
          <p:nvPr/>
        </p:nvSpPr>
        <p:spPr>
          <a:xfrm>
            <a:off x="9207500" y="6441760"/>
            <a:ext cx="248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i="1" dirty="0">
                <a:solidFill>
                  <a:srgbClr val="FF0000"/>
                </a:solidFill>
              </a:rPr>
              <a:t>Nice, le 17 septembre 2025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2192000" cy="1782993"/>
            <a:chOff x="0" y="0"/>
            <a:chExt cx="4975139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975139" cy="812800"/>
            </a:xfrm>
            <a:custGeom>
              <a:avLst/>
              <a:gdLst/>
              <a:ahLst/>
              <a:cxnLst/>
              <a:rect l="l" t="t" r="r" b="b"/>
              <a:pathLst>
                <a:path w="4975139" h="812800">
                  <a:moveTo>
                    <a:pt x="0" y="0"/>
                  </a:moveTo>
                  <a:lnTo>
                    <a:pt x="4975139" y="0"/>
                  </a:lnTo>
                  <a:lnTo>
                    <a:pt x="4975139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395EA9"/>
            </a:solidFill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4975139" cy="86042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333"/>
                </a:lnSpc>
              </a:pPr>
              <a:endParaRPr sz="1200"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2286000" y="579497"/>
            <a:ext cx="8126066" cy="7020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56"/>
              </a:lnSpc>
            </a:pPr>
            <a:r>
              <a:rPr lang="en-US" sz="4800" dirty="0" err="1">
                <a:solidFill>
                  <a:srgbClr val="FFFFFF"/>
                </a:solidFill>
                <a:latin typeface="Berlin Sans FB Demi" panose="020E0802020502020306" pitchFamily="34" charset="0"/>
                <a:sym typeface="Brittany"/>
              </a:rPr>
              <a:t>En</a:t>
            </a:r>
            <a:r>
              <a:rPr lang="en-US" sz="4800" dirty="0">
                <a:solidFill>
                  <a:srgbClr val="FFFFFF"/>
                </a:solidFill>
                <a:latin typeface="Berlin Sans FB Demi" panose="020E0802020502020306" pitchFamily="34" charset="0"/>
                <a:sym typeface="Brittany"/>
              </a:rPr>
              <a:t> </a:t>
            </a:r>
            <a:r>
              <a:rPr lang="en-US" sz="4800" dirty="0" err="1">
                <a:solidFill>
                  <a:srgbClr val="FFFFFF"/>
                </a:solidFill>
                <a:latin typeface="Berlin Sans FB Demi" panose="020E0802020502020306" pitchFamily="34" charset="0"/>
                <a:sym typeface="Brittany"/>
              </a:rPr>
              <a:t>quelques</a:t>
            </a:r>
            <a:r>
              <a:rPr lang="en-US" sz="4800" dirty="0">
                <a:solidFill>
                  <a:srgbClr val="FFFFFF"/>
                </a:solidFill>
                <a:latin typeface="Berlin Sans FB Demi" panose="020E0802020502020306" pitchFamily="34" charset="0"/>
                <a:sym typeface="Brittany"/>
              </a:rPr>
              <a:t> chiffres</a:t>
            </a:r>
          </a:p>
        </p:txBody>
      </p:sp>
      <p:sp>
        <p:nvSpPr>
          <p:cNvPr id="6" name="Espace réservé du texte 2">
            <a:extLst>
              <a:ext uri="{FF2B5EF4-FFF2-40B4-BE49-F238E27FC236}">
                <a16:creationId xmlns:a16="http://schemas.microsoft.com/office/drawing/2014/main" id="{F184E2BA-3F37-48EC-9170-B56F5E118214}"/>
              </a:ext>
            </a:extLst>
          </p:cNvPr>
          <p:cNvSpPr txBox="1">
            <a:spLocks/>
          </p:cNvSpPr>
          <p:nvPr/>
        </p:nvSpPr>
        <p:spPr>
          <a:xfrm>
            <a:off x="1016000" y="2514601"/>
            <a:ext cx="10566400" cy="558800"/>
          </a:xfrm>
          <a:prstGeom prst="rect">
            <a:avLst/>
          </a:prstGeom>
        </p:spPr>
        <p:txBody>
          <a:bodyPr vert="horz" lIns="45720" tIns="22860" rIns="45720" bIns="2286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fr-FR" sz="4734" b="1" dirty="0">
                <a:solidFill>
                  <a:srgbClr val="395EA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  <a:r>
              <a:rPr lang="fr-FR" sz="1067" b="1" dirty="0">
                <a:solidFill>
                  <a:srgbClr val="395EA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400" b="1" dirty="0">
                <a:latin typeface="Calibri" panose="020F0502020204030204" pitchFamily="34" charset="0"/>
                <a:cs typeface="Calibri" panose="020F0502020204030204" pitchFamily="34" charset="0"/>
              </a:rPr>
              <a:t>établissements</a:t>
            </a:r>
            <a:r>
              <a:rPr lang="fr-FR" sz="1067" b="1" dirty="0">
                <a:solidFill>
                  <a:srgbClr val="395EA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– </a:t>
            </a:r>
            <a:r>
              <a:rPr lang="fr-FR" sz="4734" b="1" dirty="0">
                <a:solidFill>
                  <a:srgbClr val="395EA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120 000 </a:t>
            </a:r>
            <a:r>
              <a:rPr lang="fr-FR" sz="2600" b="1" dirty="0">
                <a:latin typeface="Calibri" panose="020F0502020204030204" pitchFamily="34" charset="0"/>
                <a:cs typeface="Calibri" panose="020F0502020204030204" pitchFamily="34" charset="0"/>
              </a:rPr>
              <a:t>étudiants</a:t>
            </a:r>
            <a:endParaRPr lang="fr-FR" sz="1067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endParaRPr lang="fr-FR" sz="2133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endParaRPr lang="fr-FR" sz="2133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endParaRPr lang="fr-FR" sz="2133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endParaRPr lang="fr-FR" sz="2133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endParaRPr lang="fr-FR" sz="2133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3F15FAFF-B588-40C8-99B8-098D3739E1F9}"/>
              </a:ext>
            </a:extLst>
          </p:cNvPr>
          <p:cNvSpPr>
            <a:spLocks/>
          </p:cNvSpPr>
          <p:nvPr/>
        </p:nvSpPr>
        <p:spPr bwMode="auto">
          <a:xfrm>
            <a:off x="965201" y="4144585"/>
            <a:ext cx="3022411" cy="2225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3200" b="1" dirty="0">
                <a:solidFill>
                  <a:srgbClr val="395EA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28 000 </a:t>
            </a:r>
            <a:r>
              <a:rPr lang="fr-FR" sz="1333" dirty="0">
                <a:latin typeface="Calibri" panose="020F0502020204030204" pitchFamily="34" charset="0"/>
                <a:cs typeface="Calibri" panose="020F0502020204030204" pitchFamily="34" charset="0"/>
              </a:rPr>
              <a:t>étudiants  sensibilisés</a:t>
            </a:r>
            <a:endParaRPr sz="1333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endParaRPr lang="fr-FR" sz="1333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fr-FR" sz="2933" b="1" dirty="0">
                <a:solidFill>
                  <a:srgbClr val="395EA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68</a:t>
            </a:r>
            <a:r>
              <a:rPr lang="fr-FR" sz="1867" b="1" dirty="0">
                <a:solidFill>
                  <a:srgbClr val="395EA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333" dirty="0">
                <a:latin typeface="Calibri" panose="020F0502020204030204" pitchFamily="34" charset="0"/>
                <a:cs typeface="Calibri" panose="020F0502020204030204" pitchFamily="34" charset="0"/>
              </a:rPr>
              <a:t>actions de sensibilisation mises en place (évènements, forums, </a:t>
            </a:r>
            <a:r>
              <a:rPr lang="fr-FR" sz="1333" dirty="0" err="1">
                <a:latin typeface="Calibri" panose="020F0502020204030204" pitchFamily="34" charset="0"/>
                <a:cs typeface="Calibri" panose="020F0502020204030204" pitchFamily="34" charset="0"/>
              </a:rPr>
              <a:t>masterclass</a:t>
            </a:r>
            <a:r>
              <a:rPr lang="fr-FR" sz="1333" dirty="0">
                <a:latin typeface="Calibri" panose="020F0502020204030204" pitchFamily="34" charset="0"/>
                <a:cs typeface="Calibri" panose="020F0502020204030204" pitchFamily="34" charset="0"/>
              </a:rPr>
              <a:t>…)</a:t>
            </a:r>
            <a:endParaRPr sz="1333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endParaRPr lang="fr-FR" sz="1333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fr-FR" sz="1867" b="1" dirty="0">
                <a:solidFill>
                  <a:srgbClr val="395EA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 </a:t>
            </a:r>
            <a:r>
              <a:rPr lang="fr-FR" sz="2400" b="1" dirty="0">
                <a:solidFill>
                  <a:srgbClr val="395EA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300</a:t>
            </a:r>
            <a:r>
              <a:rPr lang="fr-FR" sz="1867" b="1" dirty="0">
                <a:solidFill>
                  <a:srgbClr val="395EA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333" dirty="0">
                <a:latin typeface="Calibri" panose="020F0502020204030204" pitchFamily="34" charset="0"/>
                <a:cs typeface="Calibri" panose="020F0502020204030204" pitchFamily="34" charset="0"/>
              </a:rPr>
              <a:t>professionnels mobilisés</a:t>
            </a:r>
            <a:endParaRPr sz="1333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9DFF679B-87BB-4939-975C-E0A0EDF2365B}"/>
              </a:ext>
            </a:extLst>
          </p:cNvPr>
          <p:cNvSpPr>
            <a:spLocks/>
          </p:cNvSpPr>
          <p:nvPr/>
        </p:nvSpPr>
        <p:spPr bwMode="auto">
          <a:xfrm>
            <a:off x="4945105" y="4144586"/>
            <a:ext cx="2844800" cy="2431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3200" b="1" dirty="0">
                <a:solidFill>
                  <a:srgbClr val="395EA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6300</a:t>
            </a:r>
            <a:r>
              <a:rPr lang="fr-FR" sz="1867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333" dirty="0">
                <a:latin typeface="Calibri" panose="020F0502020204030204" pitchFamily="34" charset="0"/>
                <a:cs typeface="Calibri" panose="020F0502020204030204" pitchFamily="34" charset="0"/>
              </a:rPr>
              <a:t>étudiants ont été formé à l’entrepreneuriat (notion, fondamentaux, accélération)</a:t>
            </a:r>
          </a:p>
          <a:p>
            <a:pPr>
              <a:defRPr/>
            </a:pPr>
            <a:endParaRPr lang="fr-FR" sz="1333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fr-FR" sz="4000" b="1" dirty="0">
                <a:solidFill>
                  <a:srgbClr val="395EA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250</a:t>
            </a:r>
            <a:r>
              <a:rPr lang="fr-FR" sz="1867" dirty="0">
                <a:solidFill>
                  <a:srgbClr val="395EA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333" dirty="0">
                <a:latin typeface="Calibri" panose="020F0502020204030204" pitchFamily="34" charset="0"/>
                <a:cs typeface="Calibri" panose="020F0502020204030204" pitchFamily="34" charset="0"/>
              </a:rPr>
              <a:t>étudiants-entrepreneurs accompagnés en 2023/2024</a:t>
            </a:r>
            <a:endParaRPr sz="1333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endParaRPr lang="fr-FR" sz="1333" b="1" dirty="0">
              <a:solidFill>
                <a:srgbClr val="02ACB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endParaRPr lang="fr-FR" sz="1333" b="1" dirty="0">
              <a:solidFill>
                <a:srgbClr val="02ACB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F3B31AF1-CBAB-4CF6-8419-32E4B12036BF}"/>
              </a:ext>
            </a:extLst>
          </p:cNvPr>
          <p:cNvSpPr>
            <a:spLocks/>
          </p:cNvSpPr>
          <p:nvPr/>
        </p:nvSpPr>
        <p:spPr bwMode="auto">
          <a:xfrm>
            <a:off x="8710454" y="3980438"/>
            <a:ext cx="3149600" cy="25952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4000" b="1" dirty="0">
                <a:solidFill>
                  <a:srgbClr val="395EA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128</a:t>
            </a:r>
            <a:r>
              <a:rPr lang="fr-FR" sz="1333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333" dirty="0">
                <a:latin typeface="Calibri" panose="020F0502020204030204" pitchFamily="34" charset="0"/>
                <a:cs typeface="Calibri" panose="020F0502020204030204" pitchFamily="34" charset="0"/>
              </a:rPr>
              <a:t>entreprises créées depuis notre création</a:t>
            </a:r>
          </a:p>
          <a:p>
            <a:pPr>
              <a:defRPr/>
            </a:pPr>
            <a:endParaRPr sz="1333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fr-FR" sz="2400" b="1" dirty="0">
                <a:solidFill>
                  <a:srgbClr val="395EA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55</a:t>
            </a:r>
            <a:r>
              <a:rPr lang="fr-FR" sz="1333" b="1" dirty="0">
                <a:solidFill>
                  <a:srgbClr val="02ACB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333" dirty="0">
                <a:latin typeface="Calibri" panose="020F0502020204030204" pitchFamily="34" charset="0"/>
                <a:cs typeface="Calibri" panose="020F0502020204030204" pitchFamily="34" charset="0"/>
              </a:rPr>
              <a:t>toujours en activité</a:t>
            </a:r>
            <a:r>
              <a:rPr lang="fr-FR" sz="1333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333" dirty="0">
                <a:latin typeface="Calibri" panose="020F0502020204030204" pitchFamily="34" charset="0"/>
                <a:cs typeface="Calibri" panose="020F0502020204030204" pitchFamily="34" charset="0"/>
              </a:rPr>
              <a:t>fin 2021, </a:t>
            </a:r>
            <a:r>
              <a:rPr lang="fr-FR" sz="2667" b="1" dirty="0">
                <a:solidFill>
                  <a:srgbClr val="395EA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120</a:t>
            </a:r>
            <a:r>
              <a:rPr lang="fr-FR" sz="1333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333" dirty="0">
                <a:latin typeface="Calibri" panose="020F0502020204030204" pitchFamily="34" charset="0"/>
                <a:cs typeface="Calibri" panose="020F0502020204030204" pitchFamily="34" charset="0"/>
              </a:rPr>
              <a:t>emplois créés</a:t>
            </a:r>
          </a:p>
          <a:p>
            <a:pPr>
              <a:defRPr/>
            </a:pPr>
            <a:endParaRPr lang="fr-FR" sz="1333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fr-FR" sz="2933" b="1" dirty="0">
                <a:solidFill>
                  <a:srgbClr val="395EA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95% </a:t>
            </a:r>
            <a:r>
              <a:rPr lang="fr-FR" sz="1333" dirty="0">
                <a:latin typeface="Calibri" panose="020F0502020204030204" pitchFamily="34" charset="0"/>
                <a:cs typeface="Calibri" panose="020F0502020204030204" pitchFamily="34" charset="0"/>
              </a:rPr>
              <a:t>des entreprises crées sont implantées dans notre Région Sud</a:t>
            </a:r>
            <a:endParaRPr sz="1333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55E47FCB-F4FA-4599-B73B-CAFAF22C55FF}"/>
              </a:ext>
            </a:extLst>
          </p:cNvPr>
          <p:cNvCxnSpPr>
            <a:cxnSpLocks/>
          </p:cNvCxnSpPr>
          <p:nvPr/>
        </p:nvCxnSpPr>
        <p:spPr>
          <a:xfrm>
            <a:off x="812800" y="3733800"/>
            <a:ext cx="10515600" cy="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78EDEBAA-CFC3-43C5-868C-35980FDE4120}"/>
              </a:ext>
            </a:extLst>
          </p:cNvPr>
          <p:cNvSpPr/>
          <p:nvPr/>
        </p:nvSpPr>
        <p:spPr>
          <a:xfrm>
            <a:off x="1524000" y="3632200"/>
            <a:ext cx="1422400" cy="1728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A9DDF93-3357-43A5-8C00-41326B2C5196}"/>
              </a:ext>
            </a:extLst>
          </p:cNvPr>
          <p:cNvSpPr/>
          <p:nvPr/>
        </p:nvSpPr>
        <p:spPr>
          <a:xfrm>
            <a:off x="9347200" y="3664900"/>
            <a:ext cx="1422400" cy="1728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40A0A10-9014-4657-A10F-BC0B0EEA808A}"/>
              </a:ext>
            </a:extLst>
          </p:cNvPr>
          <p:cNvSpPr/>
          <p:nvPr/>
        </p:nvSpPr>
        <p:spPr>
          <a:xfrm>
            <a:off x="5384800" y="3664901"/>
            <a:ext cx="1422400" cy="1728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781881F8-53C9-E8F0-47E2-4ECABC97AE82}"/>
              </a:ext>
            </a:extLst>
          </p:cNvPr>
          <p:cNvSpPr txBox="1"/>
          <p:nvPr/>
        </p:nvSpPr>
        <p:spPr>
          <a:xfrm>
            <a:off x="5943600" y="6441760"/>
            <a:ext cx="248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i="1" dirty="0">
                <a:solidFill>
                  <a:srgbClr val="FF0000"/>
                </a:solidFill>
              </a:rPr>
              <a:t>Nice, le 17 septembre 2025</a:t>
            </a:r>
          </a:p>
        </p:txBody>
      </p:sp>
    </p:spTree>
    <p:extLst>
      <p:ext uri="{BB962C8B-B14F-4D97-AF65-F5344CB8AC3E}">
        <p14:creationId xmlns:p14="http://schemas.microsoft.com/office/powerpoint/2010/main" val="13765729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3764280" cy="6858000"/>
            <a:chOff x="0" y="0"/>
            <a:chExt cx="1487123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487123" cy="2709333"/>
            </a:xfrm>
            <a:custGeom>
              <a:avLst/>
              <a:gdLst/>
              <a:ahLst/>
              <a:cxnLst/>
              <a:rect l="l" t="t" r="r" b="b"/>
              <a:pathLst>
                <a:path w="1487123" h="2709333">
                  <a:moveTo>
                    <a:pt x="0" y="0"/>
                  </a:moveTo>
                  <a:lnTo>
                    <a:pt x="1487123" y="0"/>
                  </a:lnTo>
                  <a:lnTo>
                    <a:pt x="1487123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395EA9"/>
            </a:solidFill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1487123" cy="2756958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333"/>
                </a:lnSpc>
              </a:pPr>
              <a:endParaRPr sz="1200"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-164975" y="2659703"/>
            <a:ext cx="4094229" cy="7020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56"/>
              </a:lnSpc>
            </a:pPr>
            <a:r>
              <a:rPr lang="en-US" sz="4800" dirty="0">
                <a:solidFill>
                  <a:srgbClr val="FFFFFF"/>
                </a:solidFill>
                <a:latin typeface="Berlin Sans FB Demi" panose="020E0802020502020306" pitchFamily="34" charset="0"/>
                <a:sym typeface="Brittany"/>
              </a:rPr>
              <a:t>Nos missions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2145708" y="586929"/>
            <a:ext cx="5765589" cy="333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13"/>
              </a:lnSpc>
            </a:pPr>
            <a:r>
              <a:rPr lang="en-US" sz="2400" dirty="0">
                <a:solidFill>
                  <a:srgbClr val="395EA9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SENSIBILISER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3869460" y="3726202"/>
            <a:ext cx="2596231" cy="6668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613"/>
              </a:lnSpc>
            </a:pPr>
            <a:r>
              <a:rPr lang="en-US" sz="2400" dirty="0">
                <a:solidFill>
                  <a:srgbClr val="395EA9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FORMER ET </a:t>
            </a:r>
          </a:p>
          <a:p>
            <a:pPr algn="ctr">
              <a:lnSpc>
                <a:spcPts val="2613"/>
              </a:lnSpc>
            </a:pPr>
            <a:r>
              <a:rPr lang="en-US" sz="2400" dirty="0">
                <a:solidFill>
                  <a:srgbClr val="395EA9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ACCOMPAGNER</a:t>
            </a:r>
          </a:p>
        </p:txBody>
      </p:sp>
      <p:grpSp>
        <p:nvGrpSpPr>
          <p:cNvPr id="34" name="Groupe 33">
            <a:extLst>
              <a:ext uri="{FF2B5EF4-FFF2-40B4-BE49-F238E27FC236}">
                <a16:creationId xmlns:a16="http://schemas.microsoft.com/office/drawing/2014/main" id="{8333A5FD-5A0C-4C7B-9940-F364FE64407A}"/>
              </a:ext>
            </a:extLst>
          </p:cNvPr>
          <p:cNvGrpSpPr/>
          <p:nvPr/>
        </p:nvGrpSpPr>
        <p:grpSpPr>
          <a:xfrm>
            <a:off x="3869460" y="667086"/>
            <a:ext cx="2164342" cy="2144640"/>
            <a:chOff x="6280502" y="847700"/>
            <a:chExt cx="3246513" cy="3216960"/>
          </a:xfrm>
        </p:grpSpPr>
        <p:grpSp>
          <p:nvGrpSpPr>
            <p:cNvPr id="24" name="Group 24"/>
            <p:cNvGrpSpPr/>
            <p:nvPr/>
          </p:nvGrpSpPr>
          <p:grpSpPr>
            <a:xfrm>
              <a:off x="6280502" y="847700"/>
              <a:ext cx="3246513" cy="3216960"/>
              <a:chOff x="0" y="-47625"/>
              <a:chExt cx="4379082" cy="523320"/>
            </a:xfrm>
          </p:grpSpPr>
          <p:sp>
            <p:nvSpPr>
              <p:cNvPr id="25" name="Freeform 25"/>
              <p:cNvSpPr/>
              <p:nvPr/>
            </p:nvSpPr>
            <p:spPr>
              <a:xfrm>
                <a:off x="311068" y="48287"/>
                <a:ext cx="4068014" cy="427408"/>
              </a:xfrm>
              <a:custGeom>
                <a:avLst/>
                <a:gdLst/>
                <a:ahLst/>
                <a:cxnLst/>
                <a:rect l="l" t="t" r="r" b="b"/>
                <a:pathLst>
                  <a:path w="3445871" h="379783">
                    <a:moveTo>
                      <a:pt x="0" y="0"/>
                    </a:moveTo>
                    <a:lnTo>
                      <a:pt x="3445871" y="0"/>
                    </a:lnTo>
                    <a:lnTo>
                      <a:pt x="3445871" y="379783"/>
                    </a:lnTo>
                    <a:lnTo>
                      <a:pt x="0" y="379783"/>
                    </a:lnTo>
                    <a:close/>
                  </a:path>
                </a:pathLst>
              </a:custGeom>
              <a:solidFill>
                <a:srgbClr val="395EA9">
                  <a:alpha val="27843"/>
                </a:srgbClr>
              </a:solidFill>
            </p:spPr>
            <p:txBody>
              <a:bodyPr/>
              <a:lstStyle/>
              <a:p>
                <a:endParaRPr lang="fr-FR" sz="1200" dirty="0"/>
              </a:p>
            </p:txBody>
          </p:sp>
          <p:sp>
            <p:nvSpPr>
              <p:cNvPr id="26" name="TextBox 26"/>
              <p:cNvSpPr txBox="1"/>
              <p:nvPr/>
            </p:nvSpPr>
            <p:spPr>
              <a:xfrm>
                <a:off x="0" y="-47625"/>
                <a:ext cx="3445871" cy="427408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2333"/>
                  </a:lnSpc>
                </a:pPr>
                <a:endParaRPr sz="1200"/>
              </a:p>
            </p:txBody>
          </p:sp>
        </p:grpSp>
        <p:pic>
          <p:nvPicPr>
            <p:cNvPr id="33" name="Image 32">
              <a:extLst>
                <a:ext uri="{FF2B5EF4-FFF2-40B4-BE49-F238E27FC236}">
                  <a16:creationId xmlns:a16="http://schemas.microsoft.com/office/drawing/2014/main" id="{2FC9C48B-07C5-4A80-B113-A13C42DEC83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/>
          </p:blipFill>
          <p:spPr bwMode="auto">
            <a:xfrm>
              <a:off x="7061387" y="1581584"/>
              <a:ext cx="1915364" cy="1915364"/>
            </a:xfrm>
            <a:prstGeom prst="rect">
              <a:avLst/>
            </a:prstGeom>
          </p:spPr>
        </p:pic>
      </p:grpSp>
      <p:grpSp>
        <p:nvGrpSpPr>
          <p:cNvPr id="36" name="Groupe 35">
            <a:extLst>
              <a:ext uri="{FF2B5EF4-FFF2-40B4-BE49-F238E27FC236}">
                <a16:creationId xmlns:a16="http://schemas.microsoft.com/office/drawing/2014/main" id="{1462CE2C-7BD3-4B35-802B-17F8606AA7CA}"/>
              </a:ext>
            </a:extLst>
          </p:cNvPr>
          <p:cNvGrpSpPr/>
          <p:nvPr/>
        </p:nvGrpSpPr>
        <p:grpSpPr>
          <a:xfrm>
            <a:off x="3715713" y="4157350"/>
            <a:ext cx="2318088" cy="2268850"/>
            <a:chOff x="5804188" y="5959297"/>
            <a:chExt cx="3015897" cy="2924199"/>
          </a:xfrm>
        </p:grpSpPr>
        <p:grpSp>
          <p:nvGrpSpPr>
            <p:cNvPr id="30" name="Group 24">
              <a:extLst>
                <a:ext uri="{FF2B5EF4-FFF2-40B4-BE49-F238E27FC236}">
                  <a16:creationId xmlns:a16="http://schemas.microsoft.com/office/drawing/2014/main" id="{C4C073FD-CB8D-4FE1-872D-CB6C48BDCAA3}"/>
                </a:ext>
              </a:extLst>
            </p:cNvPr>
            <p:cNvGrpSpPr/>
            <p:nvPr/>
          </p:nvGrpSpPr>
          <p:grpSpPr>
            <a:xfrm>
              <a:off x="5804188" y="5959297"/>
              <a:ext cx="3015897" cy="2924199"/>
              <a:chOff x="0" y="-47625"/>
              <a:chExt cx="4068014" cy="475695"/>
            </a:xfrm>
          </p:grpSpPr>
          <p:sp>
            <p:nvSpPr>
              <p:cNvPr id="31" name="Freeform 25">
                <a:extLst>
                  <a:ext uri="{FF2B5EF4-FFF2-40B4-BE49-F238E27FC236}">
                    <a16:creationId xmlns:a16="http://schemas.microsoft.com/office/drawing/2014/main" id="{CF74EB98-D008-401E-965F-8034157F28C3}"/>
                  </a:ext>
                </a:extLst>
              </p:cNvPr>
              <p:cNvSpPr/>
              <p:nvPr/>
            </p:nvSpPr>
            <p:spPr>
              <a:xfrm>
                <a:off x="622143" y="48287"/>
                <a:ext cx="3445871" cy="379783"/>
              </a:xfrm>
              <a:custGeom>
                <a:avLst/>
                <a:gdLst/>
                <a:ahLst/>
                <a:cxnLst/>
                <a:rect l="l" t="t" r="r" b="b"/>
                <a:pathLst>
                  <a:path w="3445871" h="379783">
                    <a:moveTo>
                      <a:pt x="0" y="0"/>
                    </a:moveTo>
                    <a:lnTo>
                      <a:pt x="3445871" y="0"/>
                    </a:lnTo>
                    <a:lnTo>
                      <a:pt x="3445871" y="379783"/>
                    </a:lnTo>
                    <a:lnTo>
                      <a:pt x="0" y="379783"/>
                    </a:lnTo>
                    <a:close/>
                  </a:path>
                </a:pathLst>
              </a:custGeom>
              <a:solidFill>
                <a:srgbClr val="395EA9">
                  <a:alpha val="27843"/>
                </a:srgbClr>
              </a:solidFill>
            </p:spPr>
            <p:txBody>
              <a:bodyPr/>
              <a:lstStyle/>
              <a:p>
                <a:endParaRPr lang="fr-FR" sz="1200" dirty="0"/>
              </a:p>
            </p:txBody>
          </p:sp>
          <p:sp>
            <p:nvSpPr>
              <p:cNvPr id="32" name="TextBox 26">
                <a:extLst>
                  <a:ext uri="{FF2B5EF4-FFF2-40B4-BE49-F238E27FC236}">
                    <a16:creationId xmlns:a16="http://schemas.microsoft.com/office/drawing/2014/main" id="{076F39A0-48F2-4482-988A-4ED11E18A268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3445871" cy="427408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2333"/>
                  </a:lnSpc>
                </a:pPr>
                <a:endParaRPr sz="1200"/>
              </a:p>
            </p:txBody>
          </p:sp>
        </p:grpSp>
        <p:pic>
          <p:nvPicPr>
            <p:cNvPr id="35" name="Image 21">
              <a:extLst>
                <a:ext uri="{FF2B5EF4-FFF2-40B4-BE49-F238E27FC236}">
                  <a16:creationId xmlns:a16="http://schemas.microsoft.com/office/drawing/2014/main" id="{B13C3939-3C5F-4477-96B8-7224584C342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/>
          </p:blipFill>
          <p:spPr bwMode="auto">
            <a:xfrm>
              <a:off x="6821790" y="6819931"/>
              <a:ext cx="1653248" cy="1653248"/>
            </a:xfrm>
            <a:prstGeom prst="rect">
              <a:avLst/>
            </a:prstGeom>
          </p:spPr>
        </p:pic>
      </p:grpSp>
      <p:sp>
        <p:nvSpPr>
          <p:cNvPr id="38" name="ZoneTexte 37">
            <a:extLst>
              <a:ext uri="{FF2B5EF4-FFF2-40B4-BE49-F238E27FC236}">
                <a16:creationId xmlns:a16="http://schemas.microsoft.com/office/drawing/2014/main" id="{0619610D-401A-4FE3-89A5-2D764475390F}"/>
              </a:ext>
            </a:extLst>
          </p:cNvPr>
          <p:cNvSpPr txBox="1"/>
          <p:nvPr/>
        </p:nvSpPr>
        <p:spPr>
          <a:xfrm>
            <a:off x="6187546" y="1435724"/>
            <a:ext cx="6176433" cy="7487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133" dirty="0">
                <a:latin typeface="Calibri" panose="020F0502020204030204" pitchFamily="34" charset="0"/>
                <a:cs typeface="Calibri" panose="020F0502020204030204" pitchFamily="34" charset="0"/>
              </a:rPr>
              <a:t>à cette voie d’insertion professionnelle (challenges, événements, master class…)</a:t>
            </a: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DCE7A8C1-D053-4905-85CB-E4B5E3536C8C}"/>
              </a:ext>
            </a:extLst>
          </p:cNvPr>
          <p:cNvSpPr txBox="1"/>
          <p:nvPr/>
        </p:nvSpPr>
        <p:spPr>
          <a:xfrm>
            <a:off x="6175134" y="5137021"/>
            <a:ext cx="5809718" cy="7487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133" dirty="0">
                <a:latin typeface="Calibri" panose="020F0502020204030204" pitchFamily="34" charset="0"/>
                <a:cs typeface="Calibri" panose="020F0502020204030204" pitchFamily="34" charset="0"/>
              </a:rPr>
              <a:t>En soutenant les étudiants souhaitant développer une idée, un projet, une entreprise (via le SNEE)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6B0B1675-094F-821A-24CF-DB2D4344DB04}"/>
              </a:ext>
            </a:extLst>
          </p:cNvPr>
          <p:cNvSpPr txBox="1"/>
          <p:nvPr/>
        </p:nvSpPr>
        <p:spPr>
          <a:xfrm>
            <a:off x="9207500" y="6441760"/>
            <a:ext cx="248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i="1" dirty="0">
                <a:solidFill>
                  <a:srgbClr val="FF0000"/>
                </a:solidFill>
              </a:rPr>
              <a:t>Nice, le 17 septembre 2025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2192000" cy="7595266"/>
            <a:chOff x="0" y="0"/>
            <a:chExt cx="4816593" cy="300059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3000599"/>
            </a:xfrm>
            <a:custGeom>
              <a:avLst/>
              <a:gdLst/>
              <a:ahLst/>
              <a:cxnLst/>
              <a:rect l="l" t="t" r="r" b="b"/>
              <a:pathLst>
                <a:path w="4816592" h="3000599">
                  <a:moveTo>
                    <a:pt x="0" y="0"/>
                  </a:moveTo>
                  <a:lnTo>
                    <a:pt x="4816592" y="0"/>
                  </a:lnTo>
                  <a:lnTo>
                    <a:pt x="4816592" y="3000599"/>
                  </a:lnTo>
                  <a:lnTo>
                    <a:pt x="0" y="3000599"/>
                  </a:lnTo>
                  <a:close/>
                </a:path>
              </a:pathLst>
            </a:custGeom>
            <a:solidFill>
              <a:srgbClr val="395EA9"/>
            </a:solidFill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4816593" cy="304822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333"/>
                </a:lnSpc>
              </a:pPr>
              <a:endParaRPr sz="1200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43180" y="2636381"/>
            <a:ext cx="12440920" cy="2240280"/>
            <a:chOff x="0" y="0"/>
            <a:chExt cx="4914931" cy="885049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914931" cy="885049"/>
            </a:xfrm>
            <a:custGeom>
              <a:avLst/>
              <a:gdLst/>
              <a:ahLst/>
              <a:cxnLst/>
              <a:rect l="l" t="t" r="r" b="b"/>
              <a:pathLst>
                <a:path w="4914931" h="885049">
                  <a:moveTo>
                    <a:pt x="0" y="0"/>
                  </a:moveTo>
                  <a:lnTo>
                    <a:pt x="4914931" y="0"/>
                  </a:lnTo>
                  <a:lnTo>
                    <a:pt x="4914931" y="885049"/>
                  </a:lnTo>
                  <a:lnTo>
                    <a:pt x="0" y="885049"/>
                  </a:lnTo>
                  <a:close/>
                </a:path>
              </a:pathLst>
            </a:custGeom>
            <a:solidFill>
              <a:srgbClr val="395EA9"/>
            </a:solidFill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95250"/>
              <a:ext cx="4914931" cy="980299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4666"/>
                </a:lnSpc>
              </a:pPr>
              <a:r>
                <a:rPr lang="en-US" sz="3333" spc="166">
                  <a:solidFill>
                    <a:srgbClr val="FFFFFF"/>
                  </a:solidFill>
                  <a:latin typeface="Montserrat Classic"/>
                  <a:ea typeface="Montserrat Classic"/>
                  <a:cs typeface="Montserrat Classic"/>
                  <a:sym typeface="Montserrat Classic"/>
                </a:rPr>
                <a:t>ETUDIER ET ENTREPRENDRE C’EST POSSIBLE </a:t>
              </a:r>
            </a:p>
          </p:txBody>
        </p:sp>
      </p:grpSp>
      <p:sp>
        <p:nvSpPr>
          <p:cNvPr id="8" name="Freeform 8"/>
          <p:cNvSpPr/>
          <p:nvPr/>
        </p:nvSpPr>
        <p:spPr>
          <a:xfrm>
            <a:off x="-723380" y="-80586"/>
            <a:ext cx="13394919" cy="8929946"/>
          </a:xfrm>
          <a:custGeom>
            <a:avLst/>
            <a:gdLst/>
            <a:ahLst/>
            <a:cxnLst/>
            <a:rect l="l" t="t" r="r" b="b"/>
            <a:pathLst>
              <a:path w="20092379" h="13394919">
                <a:moveTo>
                  <a:pt x="0" y="0"/>
                </a:moveTo>
                <a:lnTo>
                  <a:pt x="20092380" y="0"/>
                </a:lnTo>
                <a:lnTo>
                  <a:pt x="20092380" y="13394919"/>
                </a:lnTo>
                <a:lnTo>
                  <a:pt x="0" y="1339491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2000"/>
            </a:blip>
            <a:stretch>
              <a:fillRect/>
            </a:stretch>
          </a:blipFill>
        </p:spPr>
        <p:txBody>
          <a:bodyPr/>
          <a:lstStyle/>
          <a:p>
            <a:endParaRPr lang="fr-FR" sz="1200"/>
          </a:p>
        </p:txBody>
      </p:sp>
      <p:grpSp>
        <p:nvGrpSpPr>
          <p:cNvPr id="9" name="Group 9"/>
          <p:cNvGrpSpPr/>
          <p:nvPr/>
        </p:nvGrpSpPr>
        <p:grpSpPr>
          <a:xfrm>
            <a:off x="0" y="2308860"/>
            <a:ext cx="12192000" cy="2240280"/>
            <a:chOff x="0" y="0"/>
            <a:chExt cx="5171816" cy="885049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5171816" cy="885049"/>
            </a:xfrm>
            <a:custGeom>
              <a:avLst/>
              <a:gdLst/>
              <a:ahLst/>
              <a:cxnLst/>
              <a:rect l="l" t="t" r="r" b="b"/>
              <a:pathLst>
                <a:path w="5171816" h="885049">
                  <a:moveTo>
                    <a:pt x="0" y="0"/>
                  </a:moveTo>
                  <a:lnTo>
                    <a:pt x="5171816" y="0"/>
                  </a:lnTo>
                  <a:lnTo>
                    <a:pt x="5171816" y="885049"/>
                  </a:lnTo>
                  <a:lnTo>
                    <a:pt x="0" y="885049"/>
                  </a:lnTo>
                  <a:close/>
                </a:path>
              </a:pathLst>
            </a:custGeom>
            <a:solidFill>
              <a:srgbClr val="395EA9"/>
            </a:solidFill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142875"/>
              <a:ext cx="5171816" cy="102792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6813"/>
                </a:lnSpc>
              </a:pPr>
              <a:r>
                <a:rPr lang="en-US" sz="3600" spc="243" dirty="0">
                  <a:solidFill>
                    <a:srgbClr val="FFFFFF"/>
                  </a:solidFill>
                  <a:latin typeface="Montserrat Classic"/>
                  <a:ea typeface="Montserrat Classic"/>
                  <a:cs typeface="Montserrat Classic"/>
                  <a:sym typeface="Montserrat Classic"/>
                </a:rPr>
                <a:t>DES ACTIONS DE SENSIBILISATION POUR DECOUVRIR L’ENTREPRENEURIAT</a:t>
              </a:r>
            </a:p>
          </p:txBody>
        </p:sp>
      </p:grpSp>
      <p:sp>
        <p:nvSpPr>
          <p:cNvPr id="12" name="ZoneTexte 11">
            <a:extLst>
              <a:ext uri="{FF2B5EF4-FFF2-40B4-BE49-F238E27FC236}">
                <a16:creationId xmlns:a16="http://schemas.microsoft.com/office/drawing/2014/main" id="{93C52E65-4CE4-C719-EACA-F328BE7DB0A7}"/>
              </a:ext>
            </a:extLst>
          </p:cNvPr>
          <p:cNvSpPr txBox="1"/>
          <p:nvPr/>
        </p:nvSpPr>
        <p:spPr>
          <a:xfrm>
            <a:off x="9207500" y="6441760"/>
            <a:ext cx="248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i="1" dirty="0">
                <a:solidFill>
                  <a:schemeClr val="bg1"/>
                </a:solidFill>
              </a:rPr>
              <a:t>Nice, le 17 septembre 2025</a:t>
            </a:r>
          </a:p>
        </p:txBody>
      </p:sp>
    </p:spTree>
    <p:extLst>
      <p:ext uri="{BB962C8B-B14F-4D97-AF65-F5344CB8AC3E}">
        <p14:creationId xmlns:p14="http://schemas.microsoft.com/office/powerpoint/2010/main" val="1683015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2192000" cy="1782993"/>
            <a:chOff x="0" y="0"/>
            <a:chExt cx="4975139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975139" cy="812800"/>
            </a:xfrm>
            <a:custGeom>
              <a:avLst/>
              <a:gdLst/>
              <a:ahLst/>
              <a:cxnLst/>
              <a:rect l="l" t="t" r="r" b="b"/>
              <a:pathLst>
                <a:path w="4975139" h="812800">
                  <a:moveTo>
                    <a:pt x="0" y="0"/>
                  </a:moveTo>
                  <a:lnTo>
                    <a:pt x="4975139" y="0"/>
                  </a:lnTo>
                  <a:lnTo>
                    <a:pt x="4975139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395EA9"/>
            </a:solidFill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4975139" cy="86042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333"/>
                </a:lnSpc>
              </a:pPr>
              <a:endParaRPr sz="1200"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143000" y="517942"/>
            <a:ext cx="10312400" cy="7020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56"/>
              </a:lnSpc>
            </a:pPr>
            <a:r>
              <a:rPr lang="en-US" sz="4800" dirty="0">
                <a:solidFill>
                  <a:srgbClr val="FFFFFF"/>
                </a:solidFill>
                <a:latin typeface="Berlin Sans FB Demi" panose="020E0802020502020306" pitchFamily="34" charset="0"/>
                <a:sym typeface="Brittany"/>
              </a:rPr>
              <a:t>Les business game Pépite Provence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A893739B-9520-412E-91E7-BC8537A33F0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00" y="2017929"/>
            <a:ext cx="2174244" cy="2174244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51576519-FAAC-4A53-A4E7-B4E9416972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871" y="4546600"/>
            <a:ext cx="1892102" cy="1892102"/>
          </a:xfrm>
          <a:prstGeom prst="rect">
            <a:avLst/>
          </a:prstGeom>
        </p:spPr>
      </p:pic>
      <p:pic>
        <p:nvPicPr>
          <p:cNvPr id="22" name="Google Shape;141;p20">
            <a:extLst>
              <a:ext uri="{FF2B5EF4-FFF2-40B4-BE49-F238E27FC236}">
                <a16:creationId xmlns:a16="http://schemas.microsoft.com/office/drawing/2014/main" id="{F83AD157-B2C9-4265-9CFC-6CA915EB6CC0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43600" y="2449374"/>
            <a:ext cx="3048000" cy="66040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131;p19">
            <a:extLst>
              <a:ext uri="{FF2B5EF4-FFF2-40B4-BE49-F238E27FC236}">
                <a16:creationId xmlns:a16="http://schemas.microsoft.com/office/drawing/2014/main" id="{CA18F8F1-E278-4F1D-803B-0E45C476108E}"/>
              </a:ext>
            </a:extLst>
          </p:cNvPr>
          <p:cNvSpPr txBox="1"/>
          <p:nvPr/>
        </p:nvSpPr>
        <p:spPr>
          <a:xfrm>
            <a:off x="3098800" y="2463800"/>
            <a:ext cx="1980830" cy="677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60950" rIns="60950" bIns="60950" anchor="t" anchorCtr="0">
            <a:spAutoFit/>
          </a:bodyPr>
          <a:lstStyle/>
          <a:p>
            <a:r>
              <a:rPr lang="fr-FR" sz="1200" b="1" dirty="0">
                <a:latin typeface="Calibri" panose="020F0502020204030204" pitchFamily="34" charset="0"/>
                <a:cs typeface="Calibri" panose="020F0502020204030204" pitchFamily="34" charset="0"/>
              </a:rPr>
              <a:t>Vous avez 36h pour créer une entreprise !</a:t>
            </a:r>
          </a:p>
          <a:p>
            <a:endParaRPr lang="fr-FR" sz="1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Google Shape;131;p19">
            <a:extLst>
              <a:ext uri="{FF2B5EF4-FFF2-40B4-BE49-F238E27FC236}">
                <a16:creationId xmlns:a16="http://schemas.microsoft.com/office/drawing/2014/main" id="{E64E5B9D-390B-4C87-93B4-A525DFEBF019}"/>
              </a:ext>
            </a:extLst>
          </p:cNvPr>
          <p:cNvSpPr txBox="1"/>
          <p:nvPr/>
        </p:nvSpPr>
        <p:spPr>
          <a:xfrm>
            <a:off x="3098800" y="4980246"/>
            <a:ext cx="1980830" cy="861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60950" rIns="60950" bIns="60950" anchor="t" anchorCtr="0">
            <a:spAutoFit/>
          </a:bodyPr>
          <a:lstStyle/>
          <a:p>
            <a:r>
              <a:rPr lang="fr-FR" sz="1200" b="1" dirty="0">
                <a:latin typeface="Calibri" panose="020F0502020204030204" pitchFamily="34" charset="0"/>
                <a:cs typeface="Calibri" panose="020F0502020204030204" pitchFamily="34" charset="0"/>
              </a:rPr>
              <a:t>Prends la place d’un chef d’entreprise pendant 1 journée !</a:t>
            </a:r>
          </a:p>
          <a:p>
            <a:endParaRPr lang="fr-FR" sz="1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Google Shape;131;p19">
            <a:extLst>
              <a:ext uri="{FF2B5EF4-FFF2-40B4-BE49-F238E27FC236}">
                <a16:creationId xmlns:a16="http://schemas.microsoft.com/office/drawing/2014/main" id="{677446B8-2DFF-44ED-881A-E62D471A2211}"/>
              </a:ext>
            </a:extLst>
          </p:cNvPr>
          <p:cNvSpPr txBox="1"/>
          <p:nvPr/>
        </p:nvSpPr>
        <p:spPr>
          <a:xfrm>
            <a:off x="9194800" y="2348697"/>
            <a:ext cx="2565030" cy="861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60950" rIns="60950" bIns="60950" anchor="t" anchorCtr="0">
            <a:spAutoFit/>
          </a:bodyPr>
          <a:lstStyle/>
          <a:p>
            <a:pPr lvl="0" algn="ctr"/>
            <a:r>
              <a:rPr lang="fr" sz="1200" b="1" dirty="0">
                <a:latin typeface="Calibri" panose="020F0502020204030204" pitchFamily="34" charset="0"/>
                <a:cs typeface="Calibri" panose="020F0502020204030204" pitchFamily="34" charset="0"/>
              </a:rPr>
              <a:t>Découvrir l</a:t>
            </a:r>
            <a:r>
              <a:rPr lang="fr-FR" sz="1200" b="1" dirty="0">
                <a:latin typeface="Calibri" panose="020F0502020204030204" pitchFamily="34" charset="0"/>
                <a:cs typeface="Calibri" panose="020F0502020204030204" pitchFamily="34" charset="0"/>
              </a:rPr>
              <a:t>a créativité au service </a:t>
            </a:r>
          </a:p>
          <a:p>
            <a:pPr lvl="0" algn="ctr"/>
            <a:r>
              <a:rPr lang="fr-FR" sz="1200" b="1" dirty="0">
                <a:latin typeface="Calibri" panose="020F0502020204030204" pitchFamily="34" charset="0"/>
                <a:cs typeface="Calibri" panose="020F0502020204030204" pitchFamily="34" charset="0"/>
              </a:rPr>
              <a:t>d’une association ou d’une entreprise </a:t>
            </a:r>
          </a:p>
          <a:p>
            <a:pPr lvl="0" algn="ctr"/>
            <a:r>
              <a:rPr lang="fr-FR" sz="1200" b="1" dirty="0">
                <a:latin typeface="Calibri" panose="020F0502020204030204" pitchFamily="34" charset="0"/>
                <a:cs typeface="Calibri" panose="020F0502020204030204" pitchFamily="34" charset="0"/>
              </a:rPr>
              <a:t>locale </a:t>
            </a:r>
            <a:r>
              <a:rPr lang="fr" sz="1200" b="1" dirty="0">
                <a:latin typeface="Calibri" panose="020F0502020204030204" pitchFamily="34" charset="0"/>
                <a:cs typeface="Calibri" panose="020F0502020204030204" pitchFamily="34" charset="0"/>
              </a:rPr>
              <a:t>! </a:t>
            </a:r>
          </a:p>
          <a:p>
            <a:pPr lvl="0" algn="ctr"/>
            <a:endParaRPr lang="fr" sz="1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7" name="Image 26">
            <a:extLst>
              <a:ext uri="{FF2B5EF4-FFF2-40B4-BE49-F238E27FC236}">
                <a16:creationId xmlns:a16="http://schemas.microsoft.com/office/drawing/2014/main" id="{3ADBC8B3-1796-4DBD-B436-C79861F15A8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829509">
            <a:off x="114068" y="2089676"/>
            <a:ext cx="1114285" cy="276881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4ECA532C-E0F9-4A86-B13B-227BA2D1BEE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829509">
            <a:off x="114068" y="4288668"/>
            <a:ext cx="1114285" cy="276881"/>
          </a:xfrm>
          <a:prstGeom prst="rect">
            <a:avLst/>
          </a:prstGeom>
        </p:spPr>
      </p:pic>
      <p:pic>
        <p:nvPicPr>
          <p:cNvPr id="29" name="Image 28">
            <a:extLst>
              <a:ext uri="{FF2B5EF4-FFF2-40B4-BE49-F238E27FC236}">
                <a16:creationId xmlns:a16="http://schemas.microsoft.com/office/drawing/2014/main" id="{5B721655-78A0-486F-8FE4-F2223E138A5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829509">
            <a:off x="5589658" y="2158347"/>
            <a:ext cx="1114285" cy="276881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48FA91F7-F909-48C4-99FA-A3CF8F74381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20777" y="4176271"/>
            <a:ext cx="1709867" cy="2469703"/>
          </a:xfrm>
          <a:prstGeom prst="rect">
            <a:avLst/>
          </a:prstGeom>
        </p:spPr>
      </p:pic>
      <p:sp>
        <p:nvSpPr>
          <p:cNvPr id="20" name="Google Shape;131;p19">
            <a:extLst>
              <a:ext uri="{FF2B5EF4-FFF2-40B4-BE49-F238E27FC236}">
                <a16:creationId xmlns:a16="http://schemas.microsoft.com/office/drawing/2014/main" id="{F306C2CC-F5EE-4516-A6E7-3A7221EBE5C8}"/>
              </a:ext>
            </a:extLst>
          </p:cNvPr>
          <p:cNvSpPr txBox="1"/>
          <p:nvPr/>
        </p:nvSpPr>
        <p:spPr>
          <a:xfrm>
            <a:off x="9093221" y="4557575"/>
            <a:ext cx="2565030" cy="10464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60950" rIns="60950" bIns="60950" anchor="t" anchorCtr="0">
            <a:spAutoFit/>
          </a:bodyPr>
          <a:lstStyle/>
          <a:p>
            <a:pPr lvl="0" algn="ctr"/>
            <a:r>
              <a:rPr lang="fr-FR" sz="1200" b="1" dirty="0">
                <a:latin typeface="Calibri" panose="020F0502020204030204" pitchFamily="34" charset="0"/>
                <a:cs typeface="Calibri" panose="020F0502020204030204" pitchFamily="34" charset="0"/>
              </a:rPr>
              <a:t>Mise en avant des initiatives et des femmes d’exceptions de la Région.</a:t>
            </a:r>
          </a:p>
          <a:p>
            <a:pPr lvl="0" algn="ctr"/>
            <a:r>
              <a:rPr lang="fr-FR" sz="1200" b="1" dirty="0">
                <a:latin typeface="Calibri" panose="020F0502020204030204" pitchFamily="34" charset="0"/>
                <a:cs typeface="Calibri" panose="020F0502020204030204" pitchFamily="34" charset="0"/>
              </a:rPr>
              <a:t>Cinéma Pathé Joliette avec diffusion de film et table ronde.</a:t>
            </a:r>
            <a:endParaRPr lang="fr" sz="12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ctr"/>
            <a:endParaRPr lang="fr" sz="1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ECBDBE04-988C-1996-79B9-AC6A590660F9}"/>
              </a:ext>
            </a:extLst>
          </p:cNvPr>
          <p:cNvSpPr txBox="1"/>
          <p:nvPr/>
        </p:nvSpPr>
        <p:spPr>
          <a:xfrm>
            <a:off x="9207500" y="6441760"/>
            <a:ext cx="248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i="1" dirty="0">
                <a:solidFill>
                  <a:srgbClr val="FF0000"/>
                </a:solidFill>
              </a:rPr>
              <a:t>Nice, le 17 septembre 2025</a:t>
            </a:r>
          </a:p>
        </p:txBody>
      </p:sp>
    </p:spTree>
    <p:extLst>
      <p:ext uri="{BB962C8B-B14F-4D97-AF65-F5344CB8AC3E}">
        <p14:creationId xmlns:p14="http://schemas.microsoft.com/office/powerpoint/2010/main" val="18092632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209" y="3314"/>
            <a:ext cx="12192000" cy="1782993"/>
            <a:chOff x="0" y="0"/>
            <a:chExt cx="4975139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975139" cy="812800"/>
            </a:xfrm>
            <a:custGeom>
              <a:avLst/>
              <a:gdLst/>
              <a:ahLst/>
              <a:cxnLst/>
              <a:rect l="l" t="t" r="r" b="b"/>
              <a:pathLst>
                <a:path w="4975139" h="812800">
                  <a:moveTo>
                    <a:pt x="0" y="0"/>
                  </a:moveTo>
                  <a:lnTo>
                    <a:pt x="4975139" y="0"/>
                  </a:lnTo>
                  <a:lnTo>
                    <a:pt x="4975139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395EA9"/>
            </a:solidFill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4975139" cy="86042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333"/>
                </a:lnSpc>
              </a:pPr>
              <a:endParaRPr sz="1200"/>
            </a:p>
          </p:txBody>
        </p:sp>
      </p:grpSp>
      <p:pic>
        <p:nvPicPr>
          <p:cNvPr id="11" name="Image 10">
            <a:extLst>
              <a:ext uri="{FF2B5EF4-FFF2-40B4-BE49-F238E27FC236}">
                <a16:creationId xmlns:a16="http://schemas.microsoft.com/office/drawing/2014/main" id="{47E31F0E-4B83-405D-8DAB-6F05461576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" y="-3313"/>
            <a:ext cx="12192000" cy="7039113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A8EFC292-C51C-EFBE-5212-8756192B71B1}"/>
              </a:ext>
            </a:extLst>
          </p:cNvPr>
          <p:cNvSpPr txBox="1"/>
          <p:nvPr/>
        </p:nvSpPr>
        <p:spPr>
          <a:xfrm>
            <a:off x="9700591" y="6531670"/>
            <a:ext cx="248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i="1" dirty="0">
                <a:solidFill>
                  <a:srgbClr val="FF0000"/>
                </a:solidFill>
              </a:rPr>
              <a:t>Nice, le 17 septembre 2025</a:t>
            </a:r>
          </a:p>
        </p:txBody>
      </p:sp>
    </p:spTree>
    <p:extLst>
      <p:ext uri="{BB962C8B-B14F-4D97-AF65-F5344CB8AC3E}">
        <p14:creationId xmlns:p14="http://schemas.microsoft.com/office/powerpoint/2010/main" val="39320574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2192000" cy="7595266"/>
            <a:chOff x="0" y="0"/>
            <a:chExt cx="4816593" cy="300059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3000599"/>
            </a:xfrm>
            <a:custGeom>
              <a:avLst/>
              <a:gdLst/>
              <a:ahLst/>
              <a:cxnLst/>
              <a:rect l="l" t="t" r="r" b="b"/>
              <a:pathLst>
                <a:path w="4816592" h="3000599">
                  <a:moveTo>
                    <a:pt x="0" y="0"/>
                  </a:moveTo>
                  <a:lnTo>
                    <a:pt x="4816592" y="0"/>
                  </a:lnTo>
                  <a:lnTo>
                    <a:pt x="4816592" y="3000599"/>
                  </a:lnTo>
                  <a:lnTo>
                    <a:pt x="0" y="3000599"/>
                  </a:lnTo>
                  <a:close/>
                </a:path>
              </a:pathLst>
            </a:custGeom>
            <a:solidFill>
              <a:srgbClr val="395EA9"/>
            </a:solidFill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4816593" cy="304822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333"/>
                </a:lnSpc>
              </a:pPr>
              <a:endParaRPr sz="1200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43180" y="2636381"/>
            <a:ext cx="12148817" cy="2240280"/>
            <a:chOff x="0" y="0"/>
            <a:chExt cx="4914931" cy="885049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914931" cy="885049"/>
            </a:xfrm>
            <a:custGeom>
              <a:avLst/>
              <a:gdLst/>
              <a:ahLst/>
              <a:cxnLst/>
              <a:rect l="l" t="t" r="r" b="b"/>
              <a:pathLst>
                <a:path w="4914931" h="885049">
                  <a:moveTo>
                    <a:pt x="0" y="0"/>
                  </a:moveTo>
                  <a:lnTo>
                    <a:pt x="4914931" y="0"/>
                  </a:lnTo>
                  <a:lnTo>
                    <a:pt x="4914931" y="885049"/>
                  </a:lnTo>
                  <a:lnTo>
                    <a:pt x="0" y="885049"/>
                  </a:lnTo>
                  <a:close/>
                </a:path>
              </a:pathLst>
            </a:custGeom>
            <a:solidFill>
              <a:srgbClr val="395EA9"/>
            </a:solidFill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95250"/>
              <a:ext cx="4914931" cy="980299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4666"/>
                </a:lnSpc>
              </a:pPr>
              <a:r>
                <a:rPr lang="en-US" sz="3333" spc="166">
                  <a:solidFill>
                    <a:srgbClr val="FFFFFF"/>
                  </a:solidFill>
                  <a:latin typeface="Montserrat Classic"/>
                  <a:ea typeface="Montserrat Classic"/>
                  <a:cs typeface="Montserrat Classic"/>
                  <a:sym typeface="Montserrat Classic"/>
                </a:rPr>
                <a:t>ETUDIER ET ENTREPRENDRE C’EST POSSIBLE </a:t>
              </a:r>
            </a:p>
          </p:txBody>
        </p:sp>
      </p:grpSp>
      <p:sp>
        <p:nvSpPr>
          <p:cNvPr id="8" name="Freeform 8"/>
          <p:cNvSpPr/>
          <p:nvPr/>
        </p:nvSpPr>
        <p:spPr>
          <a:xfrm>
            <a:off x="1" y="0"/>
            <a:ext cx="12192000" cy="8849360"/>
          </a:xfrm>
          <a:custGeom>
            <a:avLst/>
            <a:gdLst/>
            <a:ahLst/>
            <a:cxnLst/>
            <a:rect l="l" t="t" r="r" b="b"/>
            <a:pathLst>
              <a:path w="20092379" h="13394919">
                <a:moveTo>
                  <a:pt x="0" y="0"/>
                </a:moveTo>
                <a:lnTo>
                  <a:pt x="20092380" y="0"/>
                </a:lnTo>
                <a:lnTo>
                  <a:pt x="20092380" y="13394919"/>
                </a:lnTo>
                <a:lnTo>
                  <a:pt x="0" y="1339491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2000"/>
            </a:blip>
            <a:stretch>
              <a:fillRect/>
            </a:stretch>
          </a:blipFill>
        </p:spPr>
        <p:txBody>
          <a:bodyPr/>
          <a:lstStyle/>
          <a:p>
            <a:endParaRPr lang="fr-FR" sz="1200"/>
          </a:p>
        </p:txBody>
      </p:sp>
      <p:grpSp>
        <p:nvGrpSpPr>
          <p:cNvPr id="9" name="Group 9"/>
          <p:cNvGrpSpPr/>
          <p:nvPr/>
        </p:nvGrpSpPr>
        <p:grpSpPr>
          <a:xfrm>
            <a:off x="0" y="2308860"/>
            <a:ext cx="12192000" cy="2240280"/>
            <a:chOff x="0" y="0"/>
            <a:chExt cx="5171816" cy="885049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5171816" cy="885049"/>
            </a:xfrm>
            <a:custGeom>
              <a:avLst/>
              <a:gdLst/>
              <a:ahLst/>
              <a:cxnLst/>
              <a:rect l="l" t="t" r="r" b="b"/>
              <a:pathLst>
                <a:path w="5171816" h="885049">
                  <a:moveTo>
                    <a:pt x="0" y="0"/>
                  </a:moveTo>
                  <a:lnTo>
                    <a:pt x="5171816" y="0"/>
                  </a:lnTo>
                  <a:lnTo>
                    <a:pt x="5171816" y="885049"/>
                  </a:lnTo>
                  <a:lnTo>
                    <a:pt x="0" y="885049"/>
                  </a:lnTo>
                  <a:close/>
                </a:path>
              </a:pathLst>
            </a:custGeom>
            <a:solidFill>
              <a:srgbClr val="395EA9"/>
            </a:solidFill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142875"/>
              <a:ext cx="5171816" cy="102792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6813"/>
                </a:lnSpc>
              </a:pPr>
              <a:r>
                <a:rPr lang="en-US" sz="3600" spc="243" dirty="0">
                  <a:solidFill>
                    <a:srgbClr val="FFFFFF"/>
                  </a:solidFill>
                  <a:latin typeface="Montserrat Classic"/>
                  <a:ea typeface="Montserrat Classic"/>
                  <a:cs typeface="Montserrat Classic"/>
                  <a:sym typeface="Montserrat Classic"/>
                </a:rPr>
                <a:t>DES ACTIONS DE FORMATIONS ET D’ACCOMPAGNEMENT AVEC LE SNEE</a:t>
              </a:r>
            </a:p>
          </p:txBody>
        </p:sp>
      </p:grpSp>
      <p:sp>
        <p:nvSpPr>
          <p:cNvPr id="12" name="ZoneTexte 11">
            <a:extLst>
              <a:ext uri="{FF2B5EF4-FFF2-40B4-BE49-F238E27FC236}">
                <a16:creationId xmlns:a16="http://schemas.microsoft.com/office/drawing/2014/main" id="{9BF04167-41EC-8F69-DCBB-478C872FD285}"/>
              </a:ext>
            </a:extLst>
          </p:cNvPr>
          <p:cNvSpPr txBox="1"/>
          <p:nvPr/>
        </p:nvSpPr>
        <p:spPr>
          <a:xfrm>
            <a:off x="9207500" y="6441760"/>
            <a:ext cx="248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i="1" dirty="0">
                <a:solidFill>
                  <a:schemeClr val="bg1"/>
                </a:solidFill>
              </a:rPr>
              <a:t>Nice, le 17 septembre 2025</a:t>
            </a:r>
          </a:p>
        </p:txBody>
      </p:sp>
    </p:spTree>
    <p:extLst>
      <p:ext uri="{BB962C8B-B14F-4D97-AF65-F5344CB8AC3E}">
        <p14:creationId xmlns:p14="http://schemas.microsoft.com/office/powerpoint/2010/main" val="24764419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95184" y="167785"/>
            <a:ext cx="4022817" cy="2585720"/>
            <a:chOff x="0" y="0"/>
            <a:chExt cx="1952884" cy="102151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52884" cy="1021519"/>
            </a:xfrm>
            <a:custGeom>
              <a:avLst/>
              <a:gdLst/>
              <a:ahLst/>
              <a:cxnLst/>
              <a:rect l="l" t="t" r="r" b="b"/>
              <a:pathLst>
                <a:path w="1952884" h="1021519">
                  <a:moveTo>
                    <a:pt x="0" y="0"/>
                  </a:moveTo>
                  <a:lnTo>
                    <a:pt x="1952884" y="0"/>
                  </a:lnTo>
                  <a:lnTo>
                    <a:pt x="1952884" y="1021519"/>
                  </a:lnTo>
                  <a:lnTo>
                    <a:pt x="0" y="1021519"/>
                  </a:lnTo>
                  <a:close/>
                </a:path>
              </a:pathLst>
            </a:custGeom>
            <a:solidFill>
              <a:srgbClr val="395EA9"/>
            </a:solidFill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1952884" cy="106914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333"/>
                </a:lnSpc>
              </a:pPr>
              <a:endParaRPr sz="1200"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5021037" y="1244600"/>
            <a:ext cx="6400800" cy="14519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56"/>
              </a:lnSpc>
            </a:pPr>
            <a:r>
              <a:rPr lang="en-US" sz="3600" b="1" dirty="0">
                <a:solidFill>
                  <a:schemeClr val="accent1"/>
                </a:solidFill>
                <a:sym typeface="Brittany"/>
              </a:rPr>
              <a:t>Le </a:t>
            </a:r>
            <a:r>
              <a:rPr lang="en-US" sz="3600" b="1" dirty="0" err="1">
                <a:solidFill>
                  <a:schemeClr val="accent1"/>
                </a:solidFill>
                <a:sym typeface="Brittany"/>
              </a:rPr>
              <a:t>Statut</a:t>
            </a:r>
            <a:r>
              <a:rPr lang="en-US" sz="3600" b="1" dirty="0">
                <a:solidFill>
                  <a:schemeClr val="accent1"/>
                </a:solidFill>
                <a:sym typeface="Brittany"/>
              </a:rPr>
              <a:t> National </a:t>
            </a:r>
            <a:r>
              <a:rPr lang="en-US" sz="3600" b="1" dirty="0" err="1">
                <a:solidFill>
                  <a:schemeClr val="accent1"/>
                </a:solidFill>
                <a:sym typeface="Brittany"/>
              </a:rPr>
              <a:t>d’Etudiant</a:t>
            </a:r>
            <a:r>
              <a:rPr lang="en-US" sz="3600" b="1" dirty="0">
                <a:solidFill>
                  <a:schemeClr val="accent1"/>
                </a:solidFill>
                <a:sym typeface="Brittany"/>
              </a:rPr>
              <a:t>-Entrepreneur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13DF922C-4B26-4D6F-80F5-1127EDA2362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163" y="455986"/>
            <a:ext cx="3878580" cy="258572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B749E4D-3440-45D0-AE6F-17E22F10E37B}"/>
              </a:ext>
            </a:extLst>
          </p:cNvPr>
          <p:cNvSpPr/>
          <p:nvPr/>
        </p:nvSpPr>
        <p:spPr>
          <a:xfrm>
            <a:off x="1778000" y="3816294"/>
            <a:ext cx="9499600" cy="2272054"/>
          </a:xfrm>
          <a:prstGeom prst="rect">
            <a:avLst/>
          </a:prstGeom>
          <a:solidFill>
            <a:srgbClr val="D2E1ED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700"/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3EFDE5AB-C458-4D9F-881A-17793C2B49E2}"/>
              </a:ext>
            </a:extLst>
          </p:cNvPr>
          <p:cNvGrpSpPr/>
          <p:nvPr/>
        </p:nvGrpSpPr>
        <p:grpSpPr>
          <a:xfrm>
            <a:off x="1873955" y="3684324"/>
            <a:ext cx="1625588" cy="646331"/>
            <a:chOff x="661599" y="1302468"/>
            <a:chExt cx="1479258" cy="531505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8019439-05D9-45A9-A99B-FFE917B9F000}"/>
                </a:ext>
              </a:extLst>
            </p:cNvPr>
            <p:cNvSpPr/>
            <p:nvPr/>
          </p:nvSpPr>
          <p:spPr>
            <a:xfrm>
              <a:off x="661599" y="1383844"/>
              <a:ext cx="1389586" cy="319092"/>
            </a:xfrm>
            <a:prstGeom prst="rect">
              <a:avLst/>
            </a:prstGeom>
            <a:solidFill>
              <a:srgbClr val="0075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67"/>
            </a:p>
          </p:txBody>
        </p:sp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id="{1504A2DD-E1AB-4B92-9379-E134D8620A20}"/>
                </a:ext>
              </a:extLst>
            </p:cNvPr>
            <p:cNvSpPr txBox="1"/>
            <p:nvPr/>
          </p:nvSpPr>
          <p:spPr>
            <a:xfrm>
              <a:off x="751271" y="1302468"/>
              <a:ext cx="1389586" cy="5315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3600" dirty="0">
                  <a:solidFill>
                    <a:srgbClr val="D2E1ED"/>
                  </a:solidFill>
                </a:rPr>
                <a:t>SNEE</a:t>
              </a:r>
              <a:endParaRPr lang="fr-FR" sz="2667" dirty="0">
                <a:solidFill>
                  <a:srgbClr val="D2E1ED"/>
                </a:solidFill>
              </a:endParaRPr>
            </a:p>
          </p:txBody>
        </p:sp>
      </p:grpSp>
      <p:sp>
        <p:nvSpPr>
          <p:cNvPr id="17" name="ZoneTexte 16">
            <a:extLst>
              <a:ext uri="{FF2B5EF4-FFF2-40B4-BE49-F238E27FC236}">
                <a16:creationId xmlns:a16="http://schemas.microsoft.com/office/drawing/2014/main" id="{82BC109F-188F-4188-A198-17C9E9C1BFD0}"/>
              </a:ext>
            </a:extLst>
          </p:cNvPr>
          <p:cNvSpPr txBox="1"/>
          <p:nvPr/>
        </p:nvSpPr>
        <p:spPr>
          <a:xfrm>
            <a:off x="1972499" y="4299876"/>
            <a:ext cx="91527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latin typeface="Calibri" panose="020F0502020204030204" pitchFamily="34" charset="0"/>
                <a:cs typeface="Calibri" panose="020F0502020204030204" pitchFamily="34" charset="0"/>
              </a:rPr>
              <a:t>Etudiant (jusqu’au doctorat) ou jeune diplômé porteur d’un projet entrepreneurial (quelque soit le stade d’avancement) qui est </a:t>
            </a:r>
            <a:r>
              <a:rPr lang="fr-FR" sz="2400" b="1" u="sng" dirty="0">
                <a:latin typeface="Calibri" panose="020F0502020204030204" pitchFamily="34" charset="0"/>
                <a:cs typeface="Calibri" panose="020F0502020204030204" pitchFamily="34" charset="0"/>
              </a:rPr>
              <a:t>motivé</a:t>
            </a:r>
            <a:r>
              <a:rPr lang="fr-FR" sz="2400" dirty="0">
                <a:latin typeface="Calibri" panose="020F0502020204030204" pitchFamily="34" charset="0"/>
                <a:cs typeface="Calibri" panose="020F0502020204030204" pitchFamily="34" charset="0"/>
              </a:rPr>
              <a:t> pour être accompagné et </a:t>
            </a:r>
            <a:r>
              <a:rPr lang="fr-FR" sz="2400" b="1" u="sng" dirty="0">
                <a:latin typeface="Calibri" panose="020F0502020204030204" pitchFamily="34" charset="0"/>
                <a:cs typeface="Calibri" panose="020F0502020204030204" pitchFamily="34" charset="0"/>
              </a:rPr>
              <a:t>prêt à s’investir </a:t>
            </a:r>
            <a:r>
              <a:rPr lang="fr-FR" sz="2400" dirty="0">
                <a:latin typeface="Calibri" panose="020F0502020204030204" pitchFamily="34" charset="0"/>
                <a:cs typeface="Calibri" panose="020F0502020204030204" pitchFamily="34" charset="0"/>
              </a:rPr>
              <a:t>sérieusement pour entreprendre. 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1BAEC7E3-1E30-98AD-26FC-9D6DF3859D3E}"/>
              </a:ext>
            </a:extLst>
          </p:cNvPr>
          <p:cNvSpPr txBox="1"/>
          <p:nvPr/>
        </p:nvSpPr>
        <p:spPr>
          <a:xfrm>
            <a:off x="9207500" y="6441760"/>
            <a:ext cx="248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i="1" dirty="0">
                <a:solidFill>
                  <a:srgbClr val="FF0000"/>
                </a:solidFill>
              </a:rPr>
              <a:t>Nice, le 17 septembre 2025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1224</Words>
  <Application>Microsoft Office PowerPoint</Application>
  <PresentationFormat>Grand écran</PresentationFormat>
  <Paragraphs>174</Paragraphs>
  <Slides>13</Slides>
  <Notes>10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21" baseType="lpstr">
      <vt:lpstr>Aptos</vt:lpstr>
      <vt:lpstr>Aptos Display</vt:lpstr>
      <vt:lpstr>Arial</vt:lpstr>
      <vt:lpstr>Berlin Sans FB Demi</vt:lpstr>
      <vt:lpstr>Calibri</vt:lpstr>
      <vt:lpstr>Montserrat Classic</vt:lpstr>
      <vt:lpstr>Montserrat Classic Bold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THOLOZAN Jean luc</dc:creator>
  <cp:lastModifiedBy>CANIPAROLI Nathalie</cp:lastModifiedBy>
  <cp:revision>1</cp:revision>
  <dcterms:created xsi:type="dcterms:W3CDTF">2025-11-26T08:22:52Z</dcterms:created>
  <dcterms:modified xsi:type="dcterms:W3CDTF">2025-11-26T08:53:26Z</dcterms:modified>
</cp:coreProperties>
</file>