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9"/>
  </p:notesMasterIdLst>
  <p:sldIdLst>
    <p:sldId id="4725" r:id="rId3"/>
    <p:sldId id="4732" r:id="rId4"/>
    <p:sldId id="4416" r:id="rId5"/>
    <p:sldId id="4724" r:id="rId6"/>
    <p:sldId id="4417" r:id="rId7"/>
    <p:sldId id="4422" r:id="rId8"/>
    <p:sldId id="550" r:id="rId9"/>
    <p:sldId id="4401" r:id="rId10"/>
    <p:sldId id="564" r:id="rId11"/>
    <p:sldId id="4462" r:id="rId12"/>
    <p:sldId id="9386" r:id="rId13"/>
    <p:sldId id="9371" r:id="rId14"/>
    <p:sldId id="9379" r:id="rId15"/>
    <p:sldId id="9387" r:id="rId16"/>
    <p:sldId id="9388" r:id="rId17"/>
    <p:sldId id="473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D8F"/>
    <a:srgbClr val="FFD34F"/>
    <a:srgbClr val="FAB900"/>
    <a:srgbClr val="00A489"/>
    <a:srgbClr val="6EBCCE"/>
    <a:srgbClr val="FBE6AC"/>
    <a:srgbClr val="01A6DC"/>
    <a:srgbClr val="FED14B"/>
    <a:srgbClr val="00C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8" autoAdjust="0"/>
    <p:restoredTop sz="96323" autoAdjust="0"/>
  </p:normalViewPr>
  <p:slideViewPr>
    <p:cSldViewPr snapToGrid="0">
      <p:cViewPr varScale="1">
        <p:scale>
          <a:sx n="87" d="100"/>
          <a:sy n="87" d="100"/>
        </p:scale>
        <p:origin x="10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69F34-3E8A-4371-A52A-90369B71502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29CF18-B2FA-4DE3-901C-9A454320A4C1}">
      <dgm:prSet phldrT="[Texte]" custT="1"/>
      <dgm:spPr>
        <a:solidFill>
          <a:srgbClr val="156082">
            <a:lumMod val="7500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22860" tIns="17145" rIns="22860" bIns="17145" numCol="1" spcCol="1270" anchor="ctr" anchorCtr="0"/>
        <a:lstStyle/>
        <a:p>
          <a:pPr marL="0" algn="ctr" defTabSz="914400" rtl="0" eaLnBrk="1" latinLnBrk="0" hangingPunct="1"/>
          <a:r>
            <a:rPr lang="fr-FR" sz="1100" b="1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Traitement des cancers par thérapie cellulaire  (Anticorps monoclonaux)</a:t>
          </a:r>
        </a:p>
        <a:p>
          <a:pPr marL="0" algn="ctr" defTabSz="914400" rtl="0" eaLnBrk="1" latinLnBrk="0" hangingPunct="1"/>
          <a:r>
            <a:rPr lang="fr-FR" sz="1100" i="1" kern="1200" dirty="0"/>
            <a:t>(Créa de la startup)</a:t>
          </a:r>
        </a:p>
        <a:p>
          <a:pPr marL="0" algn="ctr" defTabSz="914400" rtl="0" eaLnBrk="1" latinLnBrk="0" hangingPunct="1"/>
          <a:endParaRPr lang="fr-FR" sz="1100" b="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  <a:p>
          <a:pPr marL="0" algn="ctr" defTabSz="914400" rtl="0" eaLnBrk="1" latinLnBrk="0" hangingPunct="1"/>
          <a:r>
            <a:rPr lang="fr-FR" sz="1100" b="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Son objectif est de concevoir et de développer des anticorps d'immunothérapie dans le cadre de la lutte contre le cancer. </a:t>
          </a:r>
        </a:p>
      </dgm:t>
    </dgm:pt>
    <dgm:pt modelId="{30D0DF64-5AA5-4197-9812-E28A1822EFA7}" type="parTrans" cxnId="{F1E8A6D5-3A66-4B06-B2EE-D36DD36242D4}">
      <dgm:prSet/>
      <dgm:spPr/>
      <dgm:t>
        <a:bodyPr/>
        <a:lstStyle/>
        <a:p>
          <a:endParaRPr lang="fr-FR"/>
        </a:p>
      </dgm:t>
    </dgm:pt>
    <dgm:pt modelId="{BCF3C43B-D2C2-49D9-A51E-EBCE8D63F0CE}" type="sibTrans" cxnId="{F1E8A6D5-3A66-4B06-B2EE-D36DD36242D4}">
      <dgm:prSet/>
      <dgm:spPr/>
      <dgm:t>
        <a:bodyPr/>
        <a:lstStyle/>
        <a:p>
          <a:endParaRPr lang="fr-FR"/>
        </a:p>
      </dgm:t>
    </dgm:pt>
    <dgm:pt modelId="{DEE5E406-8B05-4E13-9ED1-A01F1D7EC315}">
      <dgm:prSet phldrT="[Texte]" custT="1"/>
      <dgm:spPr>
        <a:solidFill>
          <a:srgbClr val="156082">
            <a:lumMod val="7500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22860" tIns="17145" rIns="22860" bIns="17145" numCol="1" spcCol="1270" anchor="ctr" anchorCtr="0"/>
        <a:lstStyle/>
        <a:p>
          <a:pPr marL="0" algn="ctr" defTabSz="914400" rtl="0" eaLnBrk="1" latinLnBrk="0" hangingPunct="1"/>
          <a:r>
            <a:rPr lang="fr-FR" sz="1100" b="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Fait partie des startups prometteuses de la FT120</a:t>
          </a:r>
        </a:p>
      </dgm:t>
    </dgm:pt>
    <dgm:pt modelId="{3F994302-DA3A-48F4-A071-BBFFBDAFDE38}" type="sibTrans" cxnId="{C1FFCA25-0742-4051-AF0E-98891EF3865C}">
      <dgm:prSet/>
      <dgm:spPr/>
      <dgm:t>
        <a:bodyPr/>
        <a:lstStyle/>
        <a:p>
          <a:endParaRPr lang="fr-FR"/>
        </a:p>
      </dgm:t>
    </dgm:pt>
    <dgm:pt modelId="{F957E929-8F89-4121-903A-2C7DAD08C206}" type="parTrans" cxnId="{C1FFCA25-0742-4051-AF0E-98891EF3865C}">
      <dgm:prSet/>
      <dgm:spPr/>
      <dgm:t>
        <a:bodyPr/>
        <a:lstStyle/>
        <a:p>
          <a:endParaRPr lang="fr-FR"/>
        </a:p>
      </dgm:t>
    </dgm:pt>
    <dgm:pt modelId="{EDBD3346-C11E-40EA-816E-EE6A8964FF40}">
      <dgm:prSet custT="1"/>
      <dgm:spPr>
        <a:solidFill>
          <a:srgbClr val="156082">
            <a:lumMod val="7500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22860" tIns="17145" rIns="22860" bIns="17145" numCol="1" spcCol="1270" anchor="ctr" anchorCtr="0"/>
        <a:lstStyle/>
        <a:p>
          <a:pPr marL="0" algn="ctr" defTabSz="914400" rtl="0" eaLnBrk="1" latinLnBrk="0" hangingPunct="1"/>
          <a:r>
            <a:rPr lang="fr-FR" sz="11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A levé 170 M€</a:t>
          </a:r>
        </a:p>
      </dgm:t>
    </dgm:pt>
    <dgm:pt modelId="{7FB22FB3-5742-4FC2-A01E-0BC503C217D9}" type="sibTrans" cxnId="{E68E2505-A51C-4EB8-A7CA-CE2159702FCA}">
      <dgm:prSet/>
      <dgm:spPr/>
      <dgm:t>
        <a:bodyPr/>
        <a:lstStyle/>
        <a:p>
          <a:endParaRPr lang="fr-FR"/>
        </a:p>
      </dgm:t>
    </dgm:pt>
    <dgm:pt modelId="{6A15610E-2A43-4D2B-B488-24005E20C61E}" type="parTrans" cxnId="{E68E2505-A51C-4EB8-A7CA-CE2159702FCA}">
      <dgm:prSet/>
      <dgm:spPr/>
      <dgm:t>
        <a:bodyPr/>
        <a:lstStyle/>
        <a:p>
          <a:endParaRPr lang="fr-FR"/>
        </a:p>
      </dgm:t>
    </dgm:pt>
    <dgm:pt modelId="{C1E03347-8145-4FFD-8831-D78324F57BEB}">
      <dgm:prSet phldrT="[Texte]"/>
      <dgm:spPr>
        <a:solidFill>
          <a:schemeClr val="bg1"/>
        </a:solidFill>
      </dgm:spPr>
      <dgm:t>
        <a:bodyPr/>
        <a:lstStyle/>
        <a:p>
          <a:endParaRPr lang="fr-FR" dirty="0"/>
        </a:p>
      </dgm:t>
    </dgm:pt>
    <dgm:pt modelId="{60CC50CB-47AD-4942-A028-51EBE664725A}" type="sibTrans" cxnId="{DA2E5768-E7F5-442F-8C21-D8E96561301C}">
      <dgm:prSet/>
      <dgm:spPr/>
      <dgm:t>
        <a:bodyPr/>
        <a:lstStyle/>
        <a:p>
          <a:endParaRPr lang="fr-FR"/>
        </a:p>
      </dgm:t>
    </dgm:pt>
    <dgm:pt modelId="{EA400376-171B-4A61-88DD-5BE5E07E329C}" type="parTrans" cxnId="{DA2E5768-E7F5-442F-8C21-D8E96561301C}">
      <dgm:prSet/>
      <dgm:spPr/>
      <dgm:t>
        <a:bodyPr/>
        <a:lstStyle/>
        <a:p>
          <a:endParaRPr lang="fr-FR"/>
        </a:p>
      </dgm:t>
    </dgm:pt>
    <dgm:pt modelId="{2D258A07-4F9F-4963-8659-755303CC7378}" type="pres">
      <dgm:prSet presAssocID="{FB569F34-3E8A-4371-A52A-90369B715025}" presName="theList" presStyleCnt="0">
        <dgm:presLayoutVars>
          <dgm:dir/>
          <dgm:animLvl val="lvl"/>
          <dgm:resizeHandles val="exact"/>
        </dgm:presLayoutVars>
      </dgm:prSet>
      <dgm:spPr/>
    </dgm:pt>
    <dgm:pt modelId="{51465367-E62D-4B2D-A8DF-760D294AE41D}" type="pres">
      <dgm:prSet presAssocID="{C1E03347-8145-4FFD-8831-D78324F57BEB}" presName="compNode" presStyleCnt="0"/>
      <dgm:spPr/>
    </dgm:pt>
    <dgm:pt modelId="{96CF2F3A-580A-4A19-98D3-333D8869F967}" type="pres">
      <dgm:prSet presAssocID="{C1E03347-8145-4FFD-8831-D78324F57BEB}" presName="aNode" presStyleLbl="bgShp" presStyleIdx="0" presStyleCnt="1" custLinFactNeighborX="7" custLinFactNeighborY="-2062"/>
      <dgm:spPr>
        <a:prstGeom prst="rect">
          <a:avLst/>
        </a:prstGeom>
      </dgm:spPr>
    </dgm:pt>
    <dgm:pt modelId="{57C7E728-BA69-41C3-9AB8-BEBED312C866}" type="pres">
      <dgm:prSet presAssocID="{C1E03347-8145-4FFD-8831-D78324F57BEB}" presName="textNode" presStyleLbl="bgShp" presStyleIdx="0" presStyleCnt="1"/>
      <dgm:spPr/>
    </dgm:pt>
    <dgm:pt modelId="{0426AC11-6819-4C43-8FD2-37EDD2FFDCAA}" type="pres">
      <dgm:prSet presAssocID="{C1E03347-8145-4FFD-8831-D78324F57BEB}" presName="compChildNode" presStyleCnt="0"/>
      <dgm:spPr/>
    </dgm:pt>
    <dgm:pt modelId="{851CCF33-4904-44C5-8061-1CE86EDCAD61}" type="pres">
      <dgm:prSet presAssocID="{C1E03347-8145-4FFD-8831-D78324F57BEB}" presName="theInnerList" presStyleCnt="0"/>
      <dgm:spPr/>
    </dgm:pt>
    <dgm:pt modelId="{D4147126-B332-4D4B-A475-5D9A2DE6AF48}" type="pres">
      <dgm:prSet presAssocID="{1729CF18-B2FA-4DE3-901C-9A454320A4C1}" presName="childNode" presStyleLbl="node1" presStyleIdx="0" presStyleCnt="3" custScaleY="161111" custLinFactY="-17911" custLinFactNeighborX="1743" custLinFactNeighborY="-100000">
        <dgm:presLayoutVars>
          <dgm:bulletEnabled val="1"/>
        </dgm:presLayoutVars>
      </dgm:prSet>
      <dgm:spPr>
        <a:xfrm>
          <a:off x="246618" y="1478157"/>
          <a:ext cx="1972945" cy="1678639"/>
        </a:xfrm>
        <a:prstGeom prst="rect">
          <a:avLst/>
        </a:prstGeom>
      </dgm:spPr>
    </dgm:pt>
    <dgm:pt modelId="{821E8EE9-B383-4613-958F-D9B4843B6208}" type="pres">
      <dgm:prSet presAssocID="{1729CF18-B2FA-4DE3-901C-9A454320A4C1}" presName="aSpace2" presStyleCnt="0"/>
      <dgm:spPr/>
    </dgm:pt>
    <dgm:pt modelId="{18603480-B3CA-46CD-8EBC-E40CD3CDF795}" type="pres">
      <dgm:prSet presAssocID="{DEE5E406-8B05-4E13-9ED1-A01F1D7EC315}" presName="childNode" presStyleLbl="node1" presStyleIdx="1" presStyleCnt="3" custScaleY="31397" custLinFactY="-16625" custLinFactNeighborX="1506" custLinFactNeighborY="-100000">
        <dgm:presLayoutVars>
          <dgm:bulletEnabled val="1"/>
        </dgm:presLayoutVars>
      </dgm:prSet>
      <dgm:spPr>
        <a:xfrm>
          <a:off x="246618" y="3526791"/>
          <a:ext cx="1972945" cy="387631"/>
        </a:xfrm>
        <a:prstGeom prst="rect">
          <a:avLst/>
        </a:prstGeom>
      </dgm:spPr>
    </dgm:pt>
    <dgm:pt modelId="{DF82005A-6061-4F03-BF67-DC5FB94965FD}" type="pres">
      <dgm:prSet presAssocID="{DEE5E406-8B05-4E13-9ED1-A01F1D7EC315}" presName="aSpace2" presStyleCnt="0"/>
      <dgm:spPr/>
    </dgm:pt>
    <dgm:pt modelId="{EDFF6EED-E24E-4BAA-9465-AEED60413E16}" type="pres">
      <dgm:prSet presAssocID="{EDBD3346-C11E-40EA-816E-EE6A8964FF40}" presName="childNode" presStyleLbl="node1" presStyleIdx="2" presStyleCnt="3" custScaleY="16465" custLinFactY="-12340" custLinFactNeighborX="1464" custLinFactNeighborY="-100000">
        <dgm:presLayoutVars>
          <dgm:bulletEnabled val="1"/>
        </dgm:presLayoutVars>
      </dgm:prSet>
      <dgm:spPr>
        <a:xfrm>
          <a:off x="246618" y="4284417"/>
          <a:ext cx="1972945" cy="395977"/>
        </a:xfrm>
        <a:prstGeom prst="rect">
          <a:avLst/>
        </a:prstGeom>
      </dgm:spPr>
    </dgm:pt>
  </dgm:ptLst>
  <dgm:cxnLst>
    <dgm:cxn modelId="{E68E2505-A51C-4EB8-A7CA-CE2159702FCA}" srcId="{C1E03347-8145-4FFD-8831-D78324F57BEB}" destId="{EDBD3346-C11E-40EA-816E-EE6A8964FF40}" srcOrd="2" destOrd="0" parTransId="{6A15610E-2A43-4D2B-B488-24005E20C61E}" sibTransId="{7FB22FB3-5742-4FC2-A01E-0BC503C217D9}"/>
    <dgm:cxn modelId="{EF86D306-D72D-4568-9041-07192C365622}" type="presOf" srcId="{DEE5E406-8B05-4E13-9ED1-A01F1D7EC315}" destId="{18603480-B3CA-46CD-8EBC-E40CD3CDF795}" srcOrd="0" destOrd="0" presId="urn:microsoft.com/office/officeart/2005/8/layout/lProcess2"/>
    <dgm:cxn modelId="{C1FFCA25-0742-4051-AF0E-98891EF3865C}" srcId="{C1E03347-8145-4FFD-8831-D78324F57BEB}" destId="{DEE5E406-8B05-4E13-9ED1-A01F1D7EC315}" srcOrd="1" destOrd="0" parTransId="{F957E929-8F89-4121-903A-2C7DAD08C206}" sibTransId="{3F994302-DA3A-48F4-A071-BBFFBDAFDE38}"/>
    <dgm:cxn modelId="{2642B25B-5096-4248-B3CC-9DF489542D74}" type="presOf" srcId="{FB569F34-3E8A-4371-A52A-90369B715025}" destId="{2D258A07-4F9F-4963-8659-755303CC7378}" srcOrd="0" destOrd="0" presId="urn:microsoft.com/office/officeart/2005/8/layout/lProcess2"/>
    <dgm:cxn modelId="{DA2E5768-E7F5-442F-8C21-D8E96561301C}" srcId="{FB569F34-3E8A-4371-A52A-90369B715025}" destId="{C1E03347-8145-4FFD-8831-D78324F57BEB}" srcOrd="0" destOrd="0" parTransId="{EA400376-171B-4A61-88DD-5BE5E07E329C}" sibTransId="{60CC50CB-47AD-4942-A028-51EBE664725A}"/>
    <dgm:cxn modelId="{1DFF6CA7-B5D9-4E76-B1B0-31C55217EF8F}" type="presOf" srcId="{C1E03347-8145-4FFD-8831-D78324F57BEB}" destId="{57C7E728-BA69-41C3-9AB8-BEBED312C866}" srcOrd="1" destOrd="0" presId="urn:microsoft.com/office/officeart/2005/8/layout/lProcess2"/>
    <dgm:cxn modelId="{EFFCF7AA-0FF1-4462-9053-74304711078E}" type="presOf" srcId="{1729CF18-B2FA-4DE3-901C-9A454320A4C1}" destId="{D4147126-B332-4D4B-A475-5D9A2DE6AF48}" srcOrd="0" destOrd="0" presId="urn:microsoft.com/office/officeart/2005/8/layout/lProcess2"/>
    <dgm:cxn modelId="{F1E8A6D5-3A66-4B06-B2EE-D36DD36242D4}" srcId="{C1E03347-8145-4FFD-8831-D78324F57BEB}" destId="{1729CF18-B2FA-4DE3-901C-9A454320A4C1}" srcOrd="0" destOrd="0" parTransId="{30D0DF64-5AA5-4197-9812-E28A1822EFA7}" sibTransId="{BCF3C43B-D2C2-49D9-A51E-EBCE8D63F0CE}"/>
    <dgm:cxn modelId="{5A62C2E3-3D8F-4A0C-97A2-7D4C741F95D1}" type="presOf" srcId="{C1E03347-8145-4FFD-8831-D78324F57BEB}" destId="{96CF2F3A-580A-4A19-98D3-333D8869F967}" srcOrd="0" destOrd="0" presId="urn:microsoft.com/office/officeart/2005/8/layout/lProcess2"/>
    <dgm:cxn modelId="{A0FD51F8-E100-455E-ADEE-B700F7B251F9}" type="presOf" srcId="{EDBD3346-C11E-40EA-816E-EE6A8964FF40}" destId="{EDFF6EED-E24E-4BAA-9465-AEED60413E16}" srcOrd="0" destOrd="0" presId="urn:microsoft.com/office/officeart/2005/8/layout/lProcess2"/>
    <dgm:cxn modelId="{67673905-7CF1-4A1A-B9EA-DEBB658D92F5}" type="presParOf" srcId="{2D258A07-4F9F-4963-8659-755303CC7378}" destId="{51465367-E62D-4B2D-A8DF-760D294AE41D}" srcOrd="0" destOrd="0" presId="urn:microsoft.com/office/officeart/2005/8/layout/lProcess2"/>
    <dgm:cxn modelId="{A1C318D2-03BA-4D16-8881-6732B97265E4}" type="presParOf" srcId="{51465367-E62D-4B2D-A8DF-760D294AE41D}" destId="{96CF2F3A-580A-4A19-98D3-333D8869F967}" srcOrd="0" destOrd="0" presId="urn:microsoft.com/office/officeart/2005/8/layout/lProcess2"/>
    <dgm:cxn modelId="{2C78DB1E-E40F-4BAB-84DF-A75CC9A3ED19}" type="presParOf" srcId="{51465367-E62D-4B2D-A8DF-760D294AE41D}" destId="{57C7E728-BA69-41C3-9AB8-BEBED312C866}" srcOrd="1" destOrd="0" presId="urn:microsoft.com/office/officeart/2005/8/layout/lProcess2"/>
    <dgm:cxn modelId="{EBAC05F4-459D-40EC-98F6-F80E503C35B4}" type="presParOf" srcId="{51465367-E62D-4B2D-A8DF-760D294AE41D}" destId="{0426AC11-6819-4C43-8FD2-37EDD2FFDCAA}" srcOrd="2" destOrd="0" presId="urn:microsoft.com/office/officeart/2005/8/layout/lProcess2"/>
    <dgm:cxn modelId="{C47A0B2F-3FE8-45E4-BB8B-B85D9027DC32}" type="presParOf" srcId="{0426AC11-6819-4C43-8FD2-37EDD2FFDCAA}" destId="{851CCF33-4904-44C5-8061-1CE86EDCAD61}" srcOrd="0" destOrd="0" presId="urn:microsoft.com/office/officeart/2005/8/layout/lProcess2"/>
    <dgm:cxn modelId="{7E055285-34DD-4AFC-81C7-91BD5C736EE4}" type="presParOf" srcId="{851CCF33-4904-44C5-8061-1CE86EDCAD61}" destId="{D4147126-B332-4D4B-A475-5D9A2DE6AF48}" srcOrd="0" destOrd="0" presId="urn:microsoft.com/office/officeart/2005/8/layout/lProcess2"/>
    <dgm:cxn modelId="{4637EE82-9DCB-4D86-972A-1DB1670EE1CE}" type="presParOf" srcId="{851CCF33-4904-44C5-8061-1CE86EDCAD61}" destId="{821E8EE9-B383-4613-958F-D9B4843B6208}" srcOrd="1" destOrd="0" presId="urn:microsoft.com/office/officeart/2005/8/layout/lProcess2"/>
    <dgm:cxn modelId="{19F06CC5-1C0F-40BC-BBB0-F7527880F04F}" type="presParOf" srcId="{851CCF33-4904-44C5-8061-1CE86EDCAD61}" destId="{18603480-B3CA-46CD-8EBC-E40CD3CDF795}" srcOrd="2" destOrd="0" presId="urn:microsoft.com/office/officeart/2005/8/layout/lProcess2"/>
    <dgm:cxn modelId="{DE60C0A2-8536-4CB2-91E0-CA703E387EAB}" type="presParOf" srcId="{851CCF33-4904-44C5-8061-1CE86EDCAD61}" destId="{DF82005A-6061-4F03-BF67-DC5FB94965FD}" srcOrd="3" destOrd="0" presId="urn:microsoft.com/office/officeart/2005/8/layout/lProcess2"/>
    <dgm:cxn modelId="{9E0352CC-C20A-42FE-BA8A-B6541570FC5E}" type="presParOf" srcId="{851CCF33-4904-44C5-8061-1CE86EDCAD61}" destId="{EDFF6EED-E24E-4BAA-9465-AEED60413E1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F2F3A-580A-4A19-98D3-333D8869F967}">
      <dsp:nvSpPr>
        <dsp:cNvPr id="0" name=""/>
        <dsp:cNvSpPr/>
      </dsp:nvSpPr>
      <dsp:spPr>
        <a:xfrm>
          <a:off x="0" y="0"/>
          <a:ext cx="2466182" cy="492684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/>
        </a:p>
      </dsp:txBody>
      <dsp:txXfrm>
        <a:off x="0" y="0"/>
        <a:ext cx="2466182" cy="1478052"/>
      </dsp:txXfrm>
    </dsp:sp>
    <dsp:sp modelId="{D4147126-B332-4D4B-A475-5D9A2DE6AF48}">
      <dsp:nvSpPr>
        <dsp:cNvPr id="0" name=""/>
        <dsp:cNvSpPr/>
      </dsp:nvSpPr>
      <dsp:spPr>
        <a:xfrm>
          <a:off x="281006" y="1033894"/>
          <a:ext cx="1972945" cy="2151468"/>
        </a:xfrm>
        <a:prstGeom prst="rect">
          <a:avLst/>
        </a:prstGeom>
        <a:solidFill>
          <a:srgbClr val="156082">
            <a:lumMod val="75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Traitement des cancers par thérapie cellulaire  (Anticorps monoclonaux)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i="1" kern="1200" dirty="0"/>
            <a:t>(Créa de la startup)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b="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Son objectif est de concevoir et de développer des anticorps d'immunothérapie dans le cadre de la lutte contre le cancer. </a:t>
          </a:r>
        </a:p>
      </dsp:txBody>
      <dsp:txXfrm>
        <a:off x="281006" y="1033894"/>
        <a:ext cx="1972945" cy="2151468"/>
      </dsp:txXfrm>
    </dsp:sp>
    <dsp:sp modelId="{18603480-B3CA-46CD-8EBC-E40CD3CDF795}">
      <dsp:nvSpPr>
        <dsp:cNvPr id="0" name=""/>
        <dsp:cNvSpPr/>
      </dsp:nvSpPr>
      <dsp:spPr>
        <a:xfrm>
          <a:off x="276330" y="3407981"/>
          <a:ext cx="1972945" cy="419274"/>
        </a:xfrm>
        <a:prstGeom prst="rect">
          <a:avLst/>
        </a:prstGeom>
        <a:solidFill>
          <a:srgbClr val="156082">
            <a:lumMod val="75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Fait partie des startups prometteuses de la FT120</a:t>
          </a:r>
        </a:p>
      </dsp:txBody>
      <dsp:txXfrm>
        <a:off x="276330" y="3407981"/>
        <a:ext cx="1972945" cy="419274"/>
      </dsp:txXfrm>
    </dsp:sp>
    <dsp:sp modelId="{EDFF6EED-E24E-4BAA-9465-AEED60413E16}">
      <dsp:nvSpPr>
        <dsp:cNvPr id="0" name=""/>
        <dsp:cNvSpPr/>
      </dsp:nvSpPr>
      <dsp:spPr>
        <a:xfrm>
          <a:off x="275502" y="4089922"/>
          <a:ext cx="1972945" cy="219872"/>
        </a:xfrm>
        <a:prstGeom prst="rect">
          <a:avLst/>
        </a:prstGeom>
        <a:solidFill>
          <a:srgbClr val="156082">
            <a:lumMod val="75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A levé 170 M€</a:t>
          </a:r>
        </a:p>
      </dsp:txBody>
      <dsp:txXfrm>
        <a:off x="275502" y="4089922"/>
        <a:ext cx="1972945" cy="219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01F08-2BBA-4BD9-B31E-D9C2B38795C8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C5CE1-F7A0-48A0-9C67-B790743E1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19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B6D84-B223-4812-9DE9-18D89091F4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680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>
                <a:sym typeface="Wingdings" panose="05000000000000000000" pitchFamily="2" charset="2"/>
              </a:rPr>
              <a:t>THERAPIE BIOLOGIQUE 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Equipes CRCM « Oncologie prédictive » et « Immunité et Cancer »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Co-maturation partenariale 2020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Création d’Emergence </a:t>
            </a:r>
            <a:r>
              <a:rPr lang="fr-FR" sz="1800" dirty="0" err="1">
                <a:sym typeface="Wingdings" panose="05000000000000000000" pitchFamily="2" charset="2"/>
              </a:rPr>
              <a:t>Therapeutics</a:t>
            </a:r>
            <a:r>
              <a:rPr lang="fr-FR" sz="1800" dirty="0">
                <a:sym typeface="Wingdings" panose="05000000000000000000" pitchFamily="2" charset="2"/>
              </a:rPr>
              <a:t> 2021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Sous-licence exclusive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Dépôt de 6 brevets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Levée de fond série A en 2021: 87M€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800" dirty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Equipe CRCM « Immunité et Cancer »</a:t>
            </a:r>
          </a:p>
          <a:p>
            <a:pPr lvl="2"/>
            <a:r>
              <a:rPr lang="fr-FR" sz="1600" dirty="0">
                <a:sym typeface="Wingdings" panose="05000000000000000000" pitchFamily="2" charset="2"/>
              </a:rPr>
              <a:t> Co-maturation partenariale 2016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Création D’</a:t>
            </a:r>
            <a:r>
              <a:rPr lang="fr-FR" sz="1600" dirty="0" err="1">
                <a:sym typeface="Wingdings" panose="05000000000000000000" pitchFamily="2" charset="2"/>
              </a:rPr>
              <a:t>Imcheck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Therapeutics</a:t>
            </a:r>
            <a:r>
              <a:rPr lang="fr-FR" sz="1600" dirty="0">
                <a:sym typeface="Wingdings" panose="05000000000000000000" pitchFamily="2" charset="2"/>
              </a:rPr>
              <a:t> 2015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Option sous-licence exclusive + ACE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Dépôt de plusieurs brevets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Levées de fond séries A et B : 54 M€ en 2020 et 96M€ en 2022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600" dirty="0">
              <a:sym typeface="Wingdings" panose="05000000000000000000" pitchFamily="2" charset="2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600" dirty="0">
              <a:sym typeface="Wingdings" panose="05000000000000000000" pitchFamily="2" charset="2"/>
            </a:endParaRPr>
          </a:p>
          <a:p>
            <a:pPr marL="914400" lvl="2" indent="0">
              <a:buFont typeface="Wingdings" panose="05000000000000000000" pitchFamily="2" charset="2"/>
              <a:buNone/>
            </a:pPr>
            <a:r>
              <a:rPr lang="fr-FR" sz="1600" dirty="0">
                <a:sym typeface="Wingdings" panose="05000000000000000000" pitchFamily="2" charset="2"/>
              </a:rPr>
              <a:t>DIAG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1" dirty="0">
                <a:solidFill>
                  <a:srgbClr val="548235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Signature ARN Cancer du Pancréas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548235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fr-FR" dirty="0">
                <a:sym typeface="Wingdings" panose="05000000000000000000" pitchFamily="2" charset="2"/>
              </a:rPr>
              <a:t>Equipe CRCM « Stress Cellulaire »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Création de PREDICTINGMED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Sous licence exclusive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Dépôt de brevet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sz="1800" b="1" dirty="0">
              <a:solidFill>
                <a:srgbClr val="548235"/>
              </a:solidFill>
              <a:latin typeface="Arial" panose="020B0604020202020204" pitchFamily="34" charset="0"/>
            </a:endParaRPr>
          </a:p>
          <a:p>
            <a:pPr marL="914400" lvl="2" indent="0">
              <a:buFont typeface="Wingdings" panose="05000000000000000000" pitchFamily="2" charset="2"/>
              <a:buNone/>
            </a:pPr>
            <a:endParaRPr lang="fr-FR" sz="1800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C5CE1-F7A0-48A0-9C67-B790743E1D6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42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Ici on explique comment : la SATT Sud-Est sait parler à la fois aux chercheurs et aux entreprises. </a:t>
            </a:r>
          </a:p>
          <a:p>
            <a:r>
              <a:rPr lang="fr-FR" dirty="0"/>
              <a:t>Ce ne sont pas les mêmes individus / processus / montants mais la SATT Sud-Est sait parler aux deux.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D2608-C368-AF4F-B35C-F0014B0F09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3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Générer de la valeur pour l’économie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anose="05000000000000000000" pitchFamily="2" charset="2"/>
              </a:rPr>
              <a:t> Améliorer la compétitivité des entreprises, créer des emplois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Générer un revenu pour le laboratoire et les organismes copropriétaires (universités, EPST…)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Rétribuer les inventeurs</a:t>
            </a: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Renforcer la renommée des établissements et des inventeurs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Parce que c’est la loi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Mission des universités et du CNRS (loi innovation 1999)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Développer son plan de carrière</a:t>
            </a: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anose="05000000000000000000" pitchFamily="2" charset="2"/>
              </a:rPr>
              <a:t>Assurer la diffusion des progrès scientifiques vers la société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C5CE1-F7A0-48A0-9C67-B790743E1D6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65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D2608-C368-AF4F-B35C-F0014B0F09E6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797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https://www.inpi.fr/focus-pme/le-developpement-d-une-biotech-echelle-trl-et-actions-de-propriete-intellectuelle-chaque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C5CE1-F7A0-48A0-9C67-B790743E1D6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40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faisons parti du réseau SATTSE, les autres SATT pourront être amenés à présenter des projets de leur côté sur la partie nationale sur la partie valorisation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8C23D-BBCF-B84F-89FE-9A249B8A601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298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8C23D-BBCF-B84F-89FE-9A249B8A601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485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>
                <a:sym typeface="Wingdings" panose="05000000000000000000" pitchFamily="2" charset="2"/>
              </a:rPr>
              <a:t>THERAPIE BIOLOGIQUE 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Equipes CRCM « Oncologie prédictive » et « Immunité et Cancer »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Co-maturation partenariale 2020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Création d’Emergence </a:t>
            </a:r>
            <a:r>
              <a:rPr lang="fr-FR" sz="1800" dirty="0" err="1">
                <a:sym typeface="Wingdings" panose="05000000000000000000" pitchFamily="2" charset="2"/>
              </a:rPr>
              <a:t>Therapeutics</a:t>
            </a:r>
            <a:r>
              <a:rPr lang="fr-FR" sz="1800" dirty="0">
                <a:sym typeface="Wingdings" panose="05000000000000000000" pitchFamily="2" charset="2"/>
              </a:rPr>
              <a:t> 2021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Sous-licence exclusive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Dépôt de 6 brevets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Levée de fond série A en 2021: 87M€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800" dirty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Equipe CRCM « Immunité et Cancer »</a:t>
            </a:r>
          </a:p>
          <a:p>
            <a:pPr lvl="2"/>
            <a:r>
              <a:rPr lang="fr-FR" sz="1600" dirty="0">
                <a:sym typeface="Wingdings" panose="05000000000000000000" pitchFamily="2" charset="2"/>
              </a:rPr>
              <a:t> Co-maturation partenariale 2016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Création D’</a:t>
            </a:r>
            <a:r>
              <a:rPr lang="fr-FR" sz="1600" dirty="0" err="1">
                <a:sym typeface="Wingdings" panose="05000000000000000000" pitchFamily="2" charset="2"/>
              </a:rPr>
              <a:t>Imcheck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Therapeutics</a:t>
            </a:r>
            <a:r>
              <a:rPr lang="fr-FR" sz="1600" dirty="0">
                <a:sym typeface="Wingdings" panose="05000000000000000000" pitchFamily="2" charset="2"/>
              </a:rPr>
              <a:t> 2015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Option sous-licence exclusive + ACE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Dépôt de plusieurs brevets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Levées de fond séries A et B : 54 M€ en 2020 et 96M€ en 2022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600" dirty="0">
              <a:sym typeface="Wingdings" panose="05000000000000000000" pitchFamily="2" charset="2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600" dirty="0">
              <a:sym typeface="Wingdings" panose="05000000000000000000" pitchFamily="2" charset="2"/>
            </a:endParaRPr>
          </a:p>
          <a:p>
            <a:pPr marL="914400" lvl="2" indent="0">
              <a:buFont typeface="Wingdings" panose="05000000000000000000" pitchFamily="2" charset="2"/>
              <a:buNone/>
            </a:pPr>
            <a:r>
              <a:rPr lang="fr-FR" sz="1600" dirty="0">
                <a:sym typeface="Wingdings" panose="05000000000000000000" pitchFamily="2" charset="2"/>
              </a:rPr>
              <a:t>DIAG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1" dirty="0">
                <a:solidFill>
                  <a:srgbClr val="548235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Signature ARN Cancer du Pancréas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548235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fr-FR" dirty="0">
                <a:sym typeface="Wingdings" panose="05000000000000000000" pitchFamily="2" charset="2"/>
              </a:rPr>
              <a:t>Equipe CRCM « Stress Cellulaire »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Création de PREDICTINGMED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Sous licence exclusive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Dépôt de brevet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sz="1800" b="1" dirty="0">
              <a:solidFill>
                <a:srgbClr val="548235"/>
              </a:solidFill>
              <a:latin typeface="Arial" panose="020B0604020202020204" pitchFamily="34" charset="0"/>
            </a:endParaRPr>
          </a:p>
          <a:p>
            <a:pPr marL="914400" lvl="2" indent="0">
              <a:buFont typeface="Wingdings" panose="05000000000000000000" pitchFamily="2" charset="2"/>
              <a:buNone/>
            </a:pPr>
            <a:endParaRPr lang="fr-FR" sz="1800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C5CE1-F7A0-48A0-9C67-B790743E1D6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34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>
                <a:sym typeface="Wingdings" panose="05000000000000000000" pitchFamily="2" charset="2"/>
              </a:rPr>
              <a:t>THERAPIE BIOLOGIQUE 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Equipes CRCM « Oncologie prédictive » et « Immunité et Cancer »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Co-maturation partenariale 2020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Création d’Emergence </a:t>
            </a:r>
            <a:r>
              <a:rPr lang="fr-FR" sz="1800" dirty="0" err="1">
                <a:sym typeface="Wingdings" panose="05000000000000000000" pitchFamily="2" charset="2"/>
              </a:rPr>
              <a:t>Therapeutics</a:t>
            </a:r>
            <a:r>
              <a:rPr lang="fr-FR" sz="1800" dirty="0">
                <a:sym typeface="Wingdings" panose="05000000000000000000" pitchFamily="2" charset="2"/>
              </a:rPr>
              <a:t> 2021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Sous-licence exclusive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Dépôt de 6 brevets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Levée de fond série A en 2021: 87M€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800" dirty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Equipe CRCM « Immunité et Cancer »</a:t>
            </a:r>
          </a:p>
          <a:p>
            <a:pPr lvl="2"/>
            <a:r>
              <a:rPr lang="fr-FR" sz="1600" dirty="0">
                <a:sym typeface="Wingdings" panose="05000000000000000000" pitchFamily="2" charset="2"/>
              </a:rPr>
              <a:t> Co-maturation partenariale 2016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Création D’</a:t>
            </a:r>
            <a:r>
              <a:rPr lang="fr-FR" sz="1600" dirty="0" err="1">
                <a:sym typeface="Wingdings" panose="05000000000000000000" pitchFamily="2" charset="2"/>
              </a:rPr>
              <a:t>Imcheck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Therapeutics</a:t>
            </a:r>
            <a:r>
              <a:rPr lang="fr-FR" sz="1600" dirty="0">
                <a:sym typeface="Wingdings" panose="05000000000000000000" pitchFamily="2" charset="2"/>
              </a:rPr>
              <a:t> 2015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Option sous-licence exclusive + ACE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Dépôt de plusieurs brevets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Levées de fond séries A et B : 54 M€ en 2020 et 96M€ en 2022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600" dirty="0">
              <a:sym typeface="Wingdings" panose="05000000000000000000" pitchFamily="2" charset="2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600" dirty="0">
              <a:sym typeface="Wingdings" panose="05000000000000000000" pitchFamily="2" charset="2"/>
            </a:endParaRPr>
          </a:p>
          <a:p>
            <a:pPr marL="914400" lvl="2" indent="0">
              <a:buFont typeface="Wingdings" panose="05000000000000000000" pitchFamily="2" charset="2"/>
              <a:buNone/>
            </a:pPr>
            <a:r>
              <a:rPr lang="fr-FR" sz="1600" dirty="0">
                <a:sym typeface="Wingdings" panose="05000000000000000000" pitchFamily="2" charset="2"/>
              </a:rPr>
              <a:t>DIAG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800" b="1" dirty="0">
                <a:solidFill>
                  <a:srgbClr val="548235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Signature ARN Cancer du Pancréas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548235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fr-FR" dirty="0">
                <a:sym typeface="Wingdings" panose="05000000000000000000" pitchFamily="2" charset="2"/>
              </a:rPr>
              <a:t>Equipe CRCM « Stress Cellulaire »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Création de PREDICTINGMED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Sous licence exclusive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Dépôt de brevet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sz="1800" b="1" dirty="0">
              <a:solidFill>
                <a:srgbClr val="548235"/>
              </a:solidFill>
              <a:latin typeface="Arial" panose="020B0604020202020204" pitchFamily="34" charset="0"/>
            </a:endParaRPr>
          </a:p>
          <a:p>
            <a:pPr marL="914400" lvl="2" indent="0">
              <a:buFont typeface="Wingdings" panose="05000000000000000000" pitchFamily="2" charset="2"/>
              <a:buNone/>
            </a:pPr>
            <a:endParaRPr lang="fr-FR" sz="1800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C5CE1-F7A0-48A0-9C67-B790743E1D6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0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85CB5CC-5005-47E0-98BC-396849F41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79DBEF8-D21A-4B16-AE6B-02102209C8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1161" y="1885350"/>
            <a:ext cx="7711217" cy="23876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algn="ctr">
              <a:defRPr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6000" spc="-150" dirty="0">
                <a:solidFill>
                  <a:schemeClr val="bg1"/>
                </a:solidFill>
                <a:latin typeface="Arial Narrow" panose="020B0606020202030204" pitchFamily="34" charset="0"/>
              </a:rPr>
              <a:t>PRESENTATION</a:t>
            </a:r>
            <a:br>
              <a:rPr sz="6000" spc="-150" dirty="0">
                <a:solidFill>
                  <a:schemeClr val="bg1"/>
                </a:solidFill>
              </a:rPr>
            </a:br>
            <a:r>
              <a:rPr sz="6000" spc="-150" dirty="0">
                <a:solidFill>
                  <a:schemeClr val="bg1"/>
                </a:solidFill>
                <a:latin typeface="Arial Narrow" panose="020B0606020202030204" pitchFamily="34" charset="0"/>
              </a:rPr>
              <a:t>SATT Sud-E</a:t>
            </a:r>
            <a:r>
              <a:rPr lang="fr-FR" sz="6000" spc="-150" dirty="0">
                <a:solidFill>
                  <a:schemeClr val="bg1"/>
                </a:solidFill>
                <a:latin typeface="Arial Narrow" panose="020B0606020202030204" pitchFamily="34" charset="0"/>
              </a:rPr>
              <a:t>s</a:t>
            </a:r>
            <a:r>
              <a:rPr sz="6000" spc="-150" dirty="0">
                <a:solidFill>
                  <a:schemeClr val="bg1"/>
                </a:solidFill>
                <a:latin typeface="Arial Narrow" panose="020B060602020203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1450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76F10-F091-4443-96D9-401D0455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FE0801-F3D1-46C7-913B-B8AC460F3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F19DE5-015E-4453-8292-166969EA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6F53-3BA9-4699-9FDA-D500FAD3B3E8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181A87-1196-44E1-B057-6653AE36D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F3AF04-758C-49DD-B0AF-94E43454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BE-B2D7-456C-A0E3-D8596E7B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50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CE95F3-E217-4689-8176-C3B3A0B50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D0CA8B-2624-4D5E-AAB2-9DEC9D65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BAB85C-39A8-491D-8394-D9FD086E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6F53-3BA9-4699-9FDA-D500FAD3B3E8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11E262-200F-42E4-B37F-EEB91CE3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9CA8F7-C85D-442D-8D32-42B736684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BE-B2D7-456C-A0E3-D8596E7B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626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4D5DE-5E58-357D-53A7-049A706B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CA375E-D6D9-C3B0-68FC-22406664B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E0219-9778-6DD3-B790-017340B3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26DB-780F-1343-B76D-6E24068797A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2534D4-A2B2-9F11-D7E7-E520CECC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4C48FA-FD51-7122-CF9A-D1DFD596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D023-ED5C-0C45-88FC-F03E027BF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32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A38DD3-C159-CD4E-85F4-E4188857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DA01E4-6B13-3F4D-9BA5-8233D415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439B-FCE1-4413-A4D3-CEB8843A6C96}" type="datetime1">
              <a:rPr lang="fr-FR" smtClean="0"/>
              <a:t>24/11/2025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838F26-31A7-CA4F-A52A-B01980F2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bases de la PI - 06/01/2023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9D8691-4B51-5A4D-B103-803B431B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638C-CFFE-D64C-9811-33C3C80E999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10">
            <a:extLst>
              <a:ext uri="{FF2B5EF4-FFF2-40B4-BE49-F238E27FC236}">
                <a16:creationId xmlns:a16="http://schemas.microsoft.com/office/drawing/2014/main" id="{D1DEF335-071E-FD43-A072-10E413DB3D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690688"/>
            <a:ext cx="10515600" cy="4394466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6397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9D3A4-6377-1DDF-A52F-BE2CF6E74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EB1725-E84D-4D4F-8669-E7AD53667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8967EB-721D-A144-0105-88E20132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26DB-780F-1343-B76D-6E24068797A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097DE0-D175-3D68-CC87-C6FD26CD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E28C43-9F89-4B56-4942-97C07419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D023-ED5C-0C45-88FC-F03E027BF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928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5CCC8-98A4-5949-B914-540B63A72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10031"/>
            <a:ext cx="12191999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rgbClr val="07475F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A6EA9B-D1A6-B243-978C-97A4A7090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F3CC-ABF4-3045-9FB4-6C60BDBF76AF}" type="datetime1">
              <a:rPr lang="fr-FR" smtClean="0"/>
              <a:t>24/11/2025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848340-754E-AB4F-9DB0-7DA005AB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B71238-53D8-1643-9F2B-6ABFE79D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638C-CFFE-D64C-9811-33C3C80E99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D6AB6AE-0288-3541-8E7C-8F6D736A7C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6213" y="4797010"/>
            <a:ext cx="2278062" cy="932027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</a:lstStyle>
          <a:p>
            <a:r>
              <a:rPr lang="fr-FR" dirty="0"/>
              <a:t>Modifier les styles du texte du masque
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3F5BCD08-4A13-4048-AEE1-19F73C890B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4789" y="4797010"/>
            <a:ext cx="2278062" cy="932027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</a:lstStyle>
          <a:p>
            <a:r>
              <a:rPr lang="fr-FR" dirty="0"/>
              <a:t>Modifier les styles du texte du masque
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5BCA404B-89BC-884A-9E65-4714F4DC0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16213" y="2583533"/>
            <a:ext cx="2278062" cy="2152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5FE4C80A-1539-B248-AC01-8EDD9E38716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174789" y="2583533"/>
            <a:ext cx="2278062" cy="2152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028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85CB5CC-5005-47E0-98BC-396849F41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79DBEF8-D21A-4B16-AE6B-02102209C8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1161" y="1885350"/>
            <a:ext cx="7711217" cy="23876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algn="ctr">
              <a:defRPr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6000" spc="-150" dirty="0">
                <a:solidFill>
                  <a:schemeClr val="bg1"/>
                </a:solidFill>
                <a:latin typeface="Arial Narrow" panose="020B0606020202030204" pitchFamily="34" charset="0"/>
              </a:rPr>
              <a:t>PRESENTATION</a:t>
            </a:r>
            <a:br>
              <a:rPr sz="6000" spc="-150" dirty="0">
                <a:solidFill>
                  <a:schemeClr val="bg1"/>
                </a:solidFill>
              </a:rPr>
            </a:br>
            <a:r>
              <a:rPr sz="6000" spc="-150" dirty="0">
                <a:solidFill>
                  <a:schemeClr val="bg1"/>
                </a:solidFill>
                <a:latin typeface="Arial Narrow" panose="020B0606020202030204" pitchFamily="34" charset="0"/>
              </a:rPr>
              <a:t>SATT Sud-E</a:t>
            </a:r>
            <a:r>
              <a:rPr lang="fr-FR" sz="6000" spc="-150" dirty="0">
                <a:solidFill>
                  <a:schemeClr val="bg1"/>
                </a:solidFill>
                <a:latin typeface="Arial Narrow" panose="020B0606020202030204" pitchFamily="34" charset="0"/>
              </a:rPr>
              <a:t>s</a:t>
            </a:r>
            <a:r>
              <a:rPr sz="6000" spc="-150" dirty="0">
                <a:solidFill>
                  <a:schemeClr val="bg1"/>
                </a:solidFill>
                <a:latin typeface="Arial Narrow" panose="020B060602020203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954243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1C63D6D-F8B1-41F4-AEBB-957225070EFD}"/>
              </a:ext>
            </a:extLst>
          </p:cNvPr>
          <p:cNvSpPr txBox="1"/>
          <p:nvPr userDrawn="1"/>
        </p:nvSpPr>
        <p:spPr>
          <a:xfrm>
            <a:off x="417769" y="562885"/>
            <a:ext cx="51731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spc="-150" dirty="0">
                <a:solidFill>
                  <a:srgbClr val="002060"/>
                </a:solidFill>
                <a:latin typeface="Arial Narrow" panose="020B0606020202030204" pitchFamily="34" charset="0"/>
              </a:rPr>
              <a:t>Titre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3BC106-7C8F-467D-A851-A518CC8A38B5}"/>
              </a:ext>
            </a:extLst>
          </p:cNvPr>
          <p:cNvSpPr txBox="1"/>
          <p:nvPr userDrawn="1"/>
        </p:nvSpPr>
        <p:spPr>
          <a:xfrm>
            <a:off x="456668" y="1232779"/>
            <a:ext cx="3928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Sous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98ED874-09DB-46DD-AA97-FDFF5425F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629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A726F06-8D58-42B9-AF27-F5E2FA3DE5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6"/>
            <a:ext cx="12192000" cy="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24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B620532-5D09-4C0D-AA3F-D46F1D642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55A1DDE-4B77-4033-9F94-7A8D9DB147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973" y="2383490"/>
            <a:ext cx="503109" cy="62067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EA4433-064F-40EC-B1D2-BF61044876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203" y="5069132"/>
            <a:ext cx="1167363" cy="3399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6B0DC31-48B1-4438-B8AF-460B6C4A06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9081" y="5833099"/>
            <a:ext cx="1016365" cy="4137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57571A4-CE21-479C-ADED-0292E71057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672" y="3255345"/>
            <a:ext cx="1343513" cy="3425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20DEA3-0F1A-4421-A80F-F5BFF37F2A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224" y="5798297"/>
            <a:ext cx="483346" cy="4833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DC0FD2-62CF-4084-AC8E-54021F07A04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274" y="4596853"/>
            <a:ext cx="1126177" cy="386654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0EDD1F03-F53C-44A2-ADAD-518AA98E64C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29702" y="3202407"/>
            <a:ext cx="884539" cy="4484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A052EF-9B40-44AB-9E50-D267608E2F9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513" y="4792599"/>
            <a:ext cx="1120829" cy="264291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31BE4F48-ADA0-4982-82A6-A041B9F0B75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11632" y="4606559"/>
            <a:ext cx="1192549" cy="367516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ECC32975-3998-456C-894C-FC21B364A20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42343" y="4606559"/>
            <a:ext cx="1192550" cy="377579"/>
          </a:xfrm>
          <a:prstGeom prst="rect">
            <a:avLst/>
          </a:prstGeom>
        </p:spPr>
      </p:pic>
      <p:pic>
        <p:nvPicPr>
          <p:cNvPr id="13" name="Picture 4" descr="Bpifrance : un intranet collaboratif - étude de cas | Kaliop">
            <a:extLst>
              <a:ext uri="{FF2B5EF4-FFF2-40B4-BE49-F238E27FC236}">
                <a16:creationId xmlns:a16="http://schemas.microsoft.com/office/drawing/2014/main" id="{A6A914E4-2F91-445B-BFBD-E2AA7108F0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953" y="6226737"/>
            <a:ext cx="962960" cy="2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F59B251C-926A-4991-BBDC-12F80A59E5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grayscl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729" y="6060264"/>
            <a:ext cx="629873" cy="5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B49EE3D8-A6BA-4C12-BCA9-D649CD424B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3889" y="6143797"/>
            <a:ext cx="643124" cy="35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France Digitale, l'Association française de normalisation (AFNOR) et le  Secrétariat général pour l'investissement (SGPI)">
            <a:extLst>
              <a:ext uri="{FF2B5EF4-FFF2-40B4-BE49-F238E27FC236}">
                <a16:creationId xmlns:a16="http://schemas.microsoft.com/office/drawing/2014/main" id="{752D94EA-D9AC-4FDD-A482-1471B9622B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850" y="6057553"/>
            <a:ext cx="527099" cy="5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09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3B84274-2BE4-48B1-B462-51A3E32963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269" y="1490133"/>
            <a:ext cx="5347573" cy="33697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7DF6F63-C5A4-4B1B-BB55-0C57CB3455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6"/>
            <a:ext cx="12192000" cy="27093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A64CE30-18F1-476C-89EF-D7C19DB1C33C}"/>
              </a:ext>
            </a:extLst>
          </p:cNvPr>
          <p:cNvSpPr txBox="1"/>
          <p:nvPr userDrawn="1"/>
        </p:nvSpPr>
        <p:spPr>
          <a:xfrm>
            <a:off x="482600" y="795867"/>
            <a:ext cx="5173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pc="-150" dirty="0">
                <a:solidFill>
                  <a:srgbClr val="0070C0"/>
                </a:solidFill>
                <a:latin typeface="Arial Narrow" panose="020B0606020202030204" pitchFamily="34" charset="0"/>
              </a:rPr>
              <a:t>SECTEUR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C3EEA40-EA36-43CB-A302-7AA12CC39A74}"/>
              </a:ext>
            </a:extLst>
          </p:cNvPr>
          <p:cNvSpPr txBox="1"/>
          <p:nvPr userDrawn="1"/>
        </p:nvSpPr>
        <p:spPr>
          <a:xfrm>
            <a:off x="482600" y="1004814"/>
            <a:ext cx="3928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-150" dirty="0">
                <a:latin typeface="Arial Narrow" panose="020B0606020202030204" pitchFamily="34" charset="0"/>
              </a:rPr>
              <a:t>NOM DU PROJET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C2CD06-A19C-4279-8ED2-D0719F12647A}"/>
              </a:ext>
            </a:extLst>
          </p:cNvPr>
          <p:cNvSpPr txBox="1"/>
          <p:nvPr userDrawn="1"/>
        </p:nvSpPr>
        <p:spPr>
          <a:xfrm>
            <a:off x="482600" y="1634485"/>
            <a:ext cx="82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 Narrow" panose="020B0606020202030204" pitchFamily="34" charset="0"/>
                <a:cs typeface="Arial" panose="020B0604020202020204" pitchFamily="34" charset="0"/>
              </a:rPr>
              <a:t>LOGO</a:t>
            </a:r>
            <a:r>
              <a:rPr lang="fr-FR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3D478B2-A6C3-41F1-9911-C60F7FF226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6294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D2D1083-BE79-403C-AB33-B664CD299FA0}"/>
              </a:ext>
            </a:extLst>
          </p:cNvPr>
          <p:cNvSpPr txBox="1"/>
          <p:nvPr userDrawn="1"/>
        </p:nvSpPr>
        <p:spPr>
          <a:xfrm>
            <a:off x="482599" y="2269067"/>
            <a:ext cx="19134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Arial Narrow" panose="020B0606020202030204" pitchFamily="34" charset="0"/>
              </a:rPr>
              <a:t>Le projet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57EEA08-926B-4CF9-AF96-B035EBE476A4}"/>
              </a:ext>
            </a:extLst>
          </p:cNvPr>
          <p:cNvSpPr txBox="1"/>
          <p:nvPr userDrawn="1"/>
        </p:nvSpPr>
        <p:spPr>
          <a:xfrm>
            <a:off x="482599" y="2823065"/>
            <a:ext cx="821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cs typeface="Arial" panose="020B0604020202020204" pitchFamily="34" charset="0"/>
              </a:rPr>
              <a:t>Texte</a:t>
            </a:r>
            <a:r>
              <a:rPr lang="fr-FR" sz="14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9C88A6-6750-487B-A365-B9E306409EA0}"/>
              </a:ext>
            </a:extLst>
          </p:cNvPr>
          <p:cNvSpPr/>
          <p:nvPr userDrawn="1"/>
        </p:nvSpPr>
        <p:spPr>
          <a:xfrm>
            <a:off x="8858249" y="4426941"/>
            <a:ext cx="2777066" cy="1557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Montant investi </a:t>
            </a:r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XX</a:t>
            </a:r>
          </a:p>
          <a:p>
            <a:endParaRPr lang="fr-FR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fr-FR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Nombre de contrats signés </a:t>
            </a:r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XX</a:t>
            </a:r>
          </a:p>
          <a:p>
            <a:endParaRPr lang="fr-FR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fr-FR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Nombre d’emplois </a:t>
            </a:r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XX</a:t>
            </a:r>
          </a:p>
          <a:p>
            <a:r>
              <a:rPr lang="fr-FR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Nombre de brevets</a:t>
            </a:r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: XX</a:t>
            </a:r>
          </a:p>
          <a:p>
            <a:r>
              <a:rPr lang="fr-FR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Inventeurs</a:t>
            </a:r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: XX</a:t>
            </a:r>
          </a:p>
          <a:p>
            <a:r>
              <a:rPr lang="fr-FR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CEO</a:t>
            </a:r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: XX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00BC7D3-A4DC-4583-B71C-A715B3CAC4F6}"/>
              </a:ext>
            </a:extLst>
          </p:cNvPr>
          <p:cNvSpPr txBox="1"/>
          <p:nvPr userDrawn="1"/>
        </p:nvSpPr>
        <p:spPr>
          <a:xfrm>
            <a:off x="442825" y="4938440"/>
            <a:ext cx="996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pc="-150" dirty="0">
                <a:solidFill>
                  <a:srgbClr val="0070C0"/>
                </a:solidFill>
                <a:latin typeface="Arial Narrow" panose="020B0606020202030204" pitchFamily="34" charset="0"/>
              </a:rPr>
              <a:t>LABO</a:t>
            </a:r>
            <a:r>
              <a:rPr lang="fr-FR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: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CD1A851-40E1-4E22-9600-A671A9CD55DF}"/>
              </a:ext>
            </a:extLst>
          </p:cNvPr>
          <p:cNvSpPr txBox="1"/>
          <p:nvPr userDrawn="1"/>
        </p:nvSpPr>
        <p:spPr>
          <a:xfrm>
            <a:off x="2505295" y="4935549"/>
            <a:ext cx="1256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pc="-150" dirty="0">
                <a:solidFill>
                  <a:srgbClr val="0070C0"/>
                </a:solidFill>
                <a:latin typeface="Arial Narrow" panose="020B0606020202030204" pitchFamily="34" charset="0"/>
              </a:rPr>
              <a:t>COPRO</a:t>
            </a:r>
            <a:r>
              <a:rPr lang="fr-FR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7041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1C63D6D-F8B1-41F4-AEBB-957225070EFD}"/>
              </a:ext>
            </a:extLst>
          </p:cNvPr>
          <p:cNvSpPr txBox="1"/>
          <p:nvPr userDrawn="1"/>
        </p:nvSpPr>
        <p:spPr>
          <a:xfrm>
            <a:off x="417769" y="562885"/>
            <a:ext cx="51731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spc="-150" dirty="0">
                <a:solidFill>
                  <a:srgbClr val="002060"/>
                </a:solidFill>
                <a:latin typeface="Arial Narrow" panose="020B0606020202030204" pitchFamily="34" charset="0"/>
              </a:rPr>
              <a:t>Titre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3BC106-7C8F-467D-A851-A518CC8A38B5}"/>
              </a:ext>
            </a:extLst>
          </p:cNvPr>
          <p:cNvSpPr txBox="1"/>
          <p:nvPr userDrawn="1"/>
        </p:nvSpPr>
        <p:spPr>
          <a:xfrm>
            <a:off x="456668" y="1232779"/>
            <a:ext cx="3928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Sous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98ED874-09DB-46DD-AA97-FDFF5425F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629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A726F06-8D58-42B9-AF27-F5E2FA3DE5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6"/>
            <a:ext cx="12192000" cy="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19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4A43D0F-06CA-403E-8CB1-B83D58FF5F8E}"/>
              </a:ext>
            </a:extLst>
          </p:cNvPr>
          <p:cNvSpPr txBox="1"/>
          <p:nvPr userDrawn="1"/>
        </p:nvSpPr>
        <p:spPr>
          <a:xfrm>
            <a:off x="177798" y="611900"/>
            <a:ext cx="64725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spc="-150" dirty="0">
                <a:solidFill>
                  <a:srgbClr val="002060"/>
                </a:solidFill>
                <a:latin typeface="Arial Narrow" panose="020B0606020202030204" pitchFamily="34" charset="0"/>
              </a:rPr>
              <a:t>Les Docs du Sud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9845F2-1435-4BE3-8782-46CCBD72F36C}"/>
              </a:ext>
            </a:extLst>
          </p:cNvPr>
          <p:cNvSpPr txBox="1"/>
          <p:nvPr userDrawn="1"/>
        </p:nvSpPr>
        <p:spPr>
          <a:xfrm>
            <a:off x="203199" y="1335859"/>
            <a:ext cx="1113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L’EXCELLENCE DES JEUNES DOCTEURS AU SERVICE DES ENTREPRISES DE LA RÉGION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8D081D-AB34-4728-85BE-1B905D218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9"/>
            <a:ext cx="12192000" cy="6629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F530902-BEB2-4874-94FA-026CDA00F1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6"/>
            <a:ext cx="12192000" cy="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BB8BE-BA46-449A-BF3F-7C91C923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48AE84-B767-449B-8959-A45E23340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ACF565-CB28-4915-B9AC-547F566A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399A3D-5171-4A5B-9EBA-ACE55ADF5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75BFBE-8033-4671-850A-AEB38D3F6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BD1FCF-A04C-4A54-99F5-2726175B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6F53-3BA9-4699-9FDA-D500FAD3B3E8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54FCF3-DF19-4231-818B-88976AB3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CCAA9C-49E3-40DD-8AC4-42DD50F3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BE-B2D7-456C-A0E3-D8596E7B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81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380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05C3F-B279-4606-B03E-66F60185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FE0B16-2077-48E5-8305-A2F1B8EE9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7FFAD2-DAA6-48D2-BCB5-FF170C5B4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D27A1C-2DF2-4A1E-9582-2C645AF1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6F53-3BA9-4699-9FDA-D500FAD3B3E8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F60AD7-213F-4697-8AED-951774B4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510CC7-F630-4128-9E5C-A5533BDBA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BE-B2D7-456C-A0E3-D8596E7B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75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B0B45-44C0-4CAB-990E-F060A33A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FA86B93-686F-4E77-BF68-E2FF7BAA6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B48E3A-C199-44A1-AE17-7C9E1736E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8C522D-6A81-4C07-BAF6-98135890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6F53-3BA9-4699-9FDA-D500FAD3B3E8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72A1BC-CA8E-463F-A7B5-4C61A379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E25AC1-F531-4FCE-AD86-641B36CF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BE-B2D7-456C-A0E3-D8596E7B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8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76F10-F091-4443-96D9-401D0455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FE0801-F3D1-46C7-913B-B8AC460F3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F19DE5-015E-4453-8292-166969EA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6F53-3BA9-4699-9FDA-D500FAD3B3E8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181A87-1196-44E1-B057-6653AE36D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F3AF04-758C-49DD-B0AF-94E43454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BE-B2D7-456C-A0E3-D8596E7B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09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CE95F3-E217-4689-8176-C3B3A0B50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D0CA8B-2624-4D5E-AAB2-9DEC9D65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BAB85C-39A8-491D-8394-D9FD086E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6F53-3BA9-4699-9FDA-D500FAD3B3E8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11E262-200F-42E4-B37F-EEB91CE3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9CA8F7-C85D-442D-8D32-42B736684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BE-B2D7-456C-A0E3-D8596E7B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868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91504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B620532-5D09-4C0D-AA3F-D46F1D642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55A1DDE-4B77-4033-9F94-7A8D9DB147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973" y="2383490"/>
            <a:ext cx="503109" cy="62067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EA4433-064F-40EC-B1D2-BF61044876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203" y="5069132"/>
            <a:ext cx="1167363" cy="3399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6B0DC31-48B1-4438-B8AF-460B6C4A06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9081" y="5833099"/>
            <a:ext cx="1016365" cy="4137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57571A4-CE21-479C-ADED-0292E71057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672" y="3255345"/>
            <a:ext cx="1343513" cy="3425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20DEA3-0F1A-4421-A80F-F5BFF37F2A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224" y="5798297"/>
            <a:ext cx="483346" cy="4833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DC0FD2-62CF-4084-AC8E-54021F07A04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274" y="4596853"/>
            <a:ext cx="1126177" cy="386654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0EDD1F03-F53C-44A2-ADAD-518AA98E64C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29702" y="3202407"/>
            <a:ext cx="884539" cy="4484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A052EF-9B40-44AB-9E50-D267608E2F9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513" y="4792599"/>
            <a:ext cx="1120829" cy="264291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31BE4F48-ADA0-4982-82A6-A041B9F0B75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11632" y="4606559"/>
            <a:ext cx="1192549" cy="367516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ECC32975-3998-456C-894C-FC21B364A20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42343" y="4606559"/>
            <a:ext cx="1192550" cy="377579"/>
          </a:xfrm>
          <a:prstGeom prst="rect">
            <a:avLst/>
          </a:prstGeom>
        </p:spPr>
      </p:pic>
      <p:pic>
        <p:nvPicPr>
          <p:cNvPr id="13" name="Picture 4" descr="Bpifrance : un intranet collaboratif - étude de cas | Kaliop">
            <a:extLst>
              <a:ext uri="{FF2B5EF4-FFF2-40B4-BE49-F238E27FC236}">
                <a16:creationId xmlns:a16="http://schemas.microsoft.com/office/drawing/2014/main" id="{A6A914E4-2F91-445B-BFBD-E2AA7108F0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953" y="6226737"/>
            <a:ext cx="962960" cy="2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F59B251C-926A-4991-BBDC-12F80A59E5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grayscl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729" y="6060264"/>
            <a:ext cx="629873" cy="5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B49EE3D8-A6BA-4C12-BCA9-D649CD424B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3889" y="6143797"/>
            <a:ext cx="643124" cy="35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France Digitale, l'Association française de normalisation (AFNOR) et le  Secrétariat général pour l'investissement (SGPI)">
            <a:extLst>
              <a:ext uri="{FF2B5EF4-FFF2-40B4-BE49-F238E27FC236}">
                <a16:creationId xmlns:a16="http://schemas.microsoft.com/office/drawing/2014/main" id="{752D94EA-D9AC-4FDD-A482-1471B9622B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850" y="6057553"/>
            <a:ext cx="527099" cy="5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3B84274-2BE4-48B1-B462-51A3E32963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269" y="1490133"/>
            <a:ext cx="5347573" cy="33697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7DF6F63-C5A4-4B1B-BB55-0C57CB3455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6"/>
            <a:ext cx="12192000" cy="27093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A64CE30-18F1-476C-89EF-D7C19DB1C33C}"/>
              </a:ext>
            </a:extLst>
          </p:cNvPr>
          <p:cNvSpPr txBox="1"/>
          <p:nvPr userDrawn="1"/>
        </p:nvSpPr>
        <p:spPr>
          <a:xfrm>
            <a:off x="482600" y="795867"/>
            <a:ext cx="5173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pc="-150" dirty="0">
                <a:solidFill>
                  <a:srgbClr val="0070C0"/>
                </a:solidFill>
                <a:latin typeface="Arial Narrow" panose="020B0606020202030204" pitchFamily="34" charset="0"/>
              </a:rPr>
              <a:t>SECTEUR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C3EEA40-EA36-43CB-A302-7AA12CC39A74}"/>
              </a:ext>
            </a:extLst>
          </p:cNvPr>
          <p:cNvSpPr txBox="1"/>
          <p:nvPr userDrawn="1"/>
        </p:nvSpPr>
        <p:spPr>
          <a:xfrm>
            <a:off x="482600" y="1004814"/>
            <a:ext cx="3928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-150" dirty="0">
                <a:latin typeface="Arial Narrow" panose="020B0606020202030204" pitchFamily="34" charset="0"/>
              </a:rPr>
              <a:t>NOM DU PROJET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C2CD06-A19C-4279-8ED2-D0719F12647A}"/>
              </a:ext>
            </a:extLst>
          </p:cNvPr>
          <p:cNvSpPr txBox="1"/>
          <p:nvPr userDrawn="1"/>
        </p:nvSpPr>
        <p:spPr>
          <a:xfrm>
            <a:off x="482600" y="1634485"/>
            <a:ext cx="82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 Narrow" panose="020B0606020202030204" pitchFamily="34" charset="0"/>
                <a:cs typeface="Arial" panose="020B0604020202020204" pitchFamily="34" charset="0"/>
              </a:rPr>
              <a:t>LOGO</a:t>
            </a:r>
            <a:r>
              <a:rPr lang="fr-FR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3D478B2-A6C3-41F1-9911-C60F7FF226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6294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D2D1083-BE79-403C-AB33-B664CD299FA0}"/>
              </a:ext>
            </a:extLst>
          </p:cNvPr>
          <p:cNvSpPr txBox="1"/>
          <p:nvPr userDrawn="1"/>
        </p:nvSpPr>
        <p:spPr>
          <a:xfrm>
            <a:off x="482599" y="2269067"/>
            <a:ext cx="19134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Arial Narrow" panose="020B0606020202030204" pitchFamily="34" charset="0"/>
              </a:rPr>
              <a:t>Le projet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57EEA08-926B-4CF9-AF96-B035EBE476A4}"/>
              </a:ext>
            </a:extLst>
          </p:cNvPr>
          <p:cNvSpPr txBox="1"/>
          <p:nvPr userDrawn="1"/>
        </p:nvSpPr>
        <p:spPr>
          <a:xfrm>
            <a:off x="482599" y="2823065"/>
            <a:ext cx="821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cs typeface="Arial" panose="020B0604020202020204" pitchFamily="34" charset="0"/>
              </a:rPr>
              <a:t>Texte</a:t>
            </a:r>
            <a:r>
              <a:rPr lang="fr-FR" sz="14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9C88A6-6750-487B-A365-B9E306409EA0}"/>
              </a:ext>
            </a:extLst>
          </p:cNvPr>
          <p:cNvSpPr/>
          <p:nvPr userDrawn="1"/>
        </p:nvSpPr>
        <p:spPr>
          <a:xfrm>
            <a:off x="8858249" y="4426941"/>
            <a:ext cx="2777066" cy="1557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Montant investi </a:t>
            </a:r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XX</a:t>
            </a:r>
          </a:p>
          <a:p>
            <a:endParaRPr lang="fr-FR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fr-FR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Nombre de contrats signés </a:t>
            </a:r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XX</a:t>
            </a:r>
          </a:p>
          <a:p>
            <a:endParaRPr lang="fr-FR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fr-FR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Nombre d’emplois </a:t>
            </a:r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XX</a:t>
            </a:r>
          </a:p>
          <a:p>
            <a:r>
              <a:rPr lang="fr-FR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Nombre de brevets</a:t>
            </a:r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: XX</a:t>
            </a:r>
          </a:p>
          <a:p>
            <a:r>
              <a:rPr lang="fr-FR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Inventeurs</a:t>
            </a:r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: XX</a:t>
            </a:r>
          </a:p>
          <a:p>
            <a:r>
              <a:rPr lang="fr-FR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CEO</a:t>
            </a:r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: XX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00BC7D3-A4DC-4583-B71C-A715B3CAC4F6}"/>
              </a:ext>
            </a:extLst>
          </p:cNvPr>
          <p:cNvSpPr txBox="1"/>
          <p:nvPr userDrawn="1"/>
        </p:nvSpPr>
        <p:spPr>
          <a:xfrm>
            <a:off x="442825" y="4938440"/>
            <a:ext cx="996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pc="-150" dirty="0">
                <a:solidFill>
                  <a:srgbClr val="0070C0"/>
                </a:solidFill>
                <a:latin typeface="Arial Narrow" panose="020B0606020202030204" pitchFamily="34" charset="0"/>
              </a:rPr>
              <a:t>LABO</a:t>
            </a:r>
            <a:r>
              <a:rPr lang="fr-FR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: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CD1A851-40E1-4E22-9600-A671A9CD55DF}"/>
              </a:ext>
            </a:extLst>
          </p:cNvPr>
          <p:cNvSpPr txBox="1"/>
          <p:nvPr userDrawn="1"/>
        </p:nvSpPr>
        <p:spPr>
          <a:xfrm>
            <a:off x="2505295" y="4935549"/>
            <a:ext cx="1256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pc="-150" dirty="0">
                <a:solidFill>
                  <a:srgbClr val="0070C0"/>
                </a:solidFill>
                <a:latin typeface="Arial Narrow" panose="020B0606020202030204" pitchFamily="34" charset="0"/>
              </a:rPr>
              <a:t>COPRO</a:t>
            </a:r>
            <a:r>
              <a:rPr lang="fr-FR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9092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4A43D0F-06CA-403E-8CB1-B83D58FF5F8E}"/>
              </a:ext>
            </a:extLst>
          </p:cNvPr>
          <p:cNvSpPr txBox="1"/>
          <p:nvPr userDrawn="1"/>
        </p:nvSpPr>
        <p:spPr>
          <a:xfrm>
            <a:off x="177798" y="611900"/>
            <a:ext cx="64725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spc="-150" dirty="0">
                <a:solidFill>
                  <a:srgbClr val="002060"/>
                </a:solidFill>
                <a:latin typeface="Arial Narrow" panose="020B0606020202030204" pitchFamily="34" charset="0"/>
              </a:rPr>
              <a:t>Les Docs du Sud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9845F2-1435-4BE3-8782-46CCBD72F36C}"/>
              </a:ext>
            </a:extLst>
          </p:cNvPr>
          <p:cNvSpPr txBox="1"/>
          <p:nvPr userDrawn="1"/>
        </p:nvSpPr>
        <p:spPr>
          <a:xfrm>
            <a:off x="203199" y="1335859"/>
            <a:ext cx="1113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L’EXCELLENCE DES JEUNES DOCTEURS AU SERVICE DES ENTREPRISES DE LA RÉGION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8D081D-AB34-4728-85BE-1B905D218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9"/>
            <a:ext cx="12192000" cy="6629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F530902-BEB2-4874-94FA-026CDA00F1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6"/>
            <a:ext cx="12192000" cy="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1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BB8BE-BA46-449A-BF3F-7C91C923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48AE84-B767-449B-8959-A45E23340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ACF565-CB28-4915-B9AC-547F566A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399A3D-5171-4A5B-9EBA-ACE55ADF5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75BFBE-8033-4671-850A-AEB38D3F6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BD1FCF-A04C-4A54-99F5-2726175B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6F53-3BA9-4699-9FDA-D500FAD3B3E8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54FCF3-DF19-4231-818B-88976AB3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CCAA9C-49E3-40DD-8AC4-42DD50F3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BE-B2D7-456C-A0E3-D8596E7B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01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60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05C3F-B279-4606-B03E-66F60185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FE0B16-2077-48E5-8305-A2F1B8EE9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7FFAD2-DAA6-48D2-BCB5-FF170C5B4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D27A1C-2DF2-4A1E-9582-2C645AF1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6F53-3BA9-4699-9FDA-D500FAD3B3E8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F60AD7-213F-4697-8AED-951774B4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510CC7-F630-4128-9E5C-A5533BDBA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BE-B2D7-456C-A0E3-D8596E7B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3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B0B45-44C0-4CAB-990E-F060A33A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FA86B93-686F-4E77-BF68-E2FF7BAA6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B48E3A-C199-44A1-AE17-7C9E1736E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8C522D-6A81-4C07-BAF6-98135890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6F53-3BA9-4699-9FDA-D500FAD3B3E8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72A1BC-CA8E-463F-A7B5-4C61A379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E25AC1-F531-4FCE-AD86-641B36CF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BE-B2D7-456C-A0E3-D8596E7B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76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4EE0D3-980C-4354-B2AE-6F157C79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89718A-6A9F-4AC4-9DB7-7A4E80C6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B21295-7D3A-4D40-A40F-75A2610AB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B6F53-3BA9-4699-9FDA-D500FAD3B3E8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C22796-BC3D-4E24-B9DD-E9F2B6D36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99F5CD-BF86-457E-9083-74A8F58FA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A31BE-B2D7-456C-A0E3-D8596E7B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93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4EE0D3-980C-4354-B2AE-6F157C79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89718A-6A9F-4AC4-9DB7-7A4E80C6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B21295-7D3A-4D40-A40F-75A2610AB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B6F53-3BA9-4699-9FDA-D500FAD3B3E8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C22796-BC3D-4E24-B9DD-E9F2B6D36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99F5CD-BF86-457E-9083-74A8F58FA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A31BE-B2D7-456C-A0E3-D8596E7B6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24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0.png"/><Relationship Id="rId4" Type="http://schemas.openxmlformats.org/officeDocument/2006/relationships/diagramData" Target="../diagrams/data1.xml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jp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3.jpg"/><Relationship Id="rId4" Type="http://schemas.openxmlformats.org/officeDocument/2006/relationships/image" Target="../media/image62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.jpg"/><Relationship Id="rId16" Type="http://schemas.openxmlformats.org/officeDocument/2006/relationships/image" Target="../media/image37.png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46.png"/><Relationship Id="rId3" Type="http://schemas.openxmlformats.org/officeDocument/2006/relationships/image" Target="../media/image4.jpg"/><Relationship Id="rId21" Type="http://schemas.microsoft.com/office/2007/relationships/hdphoto" Target="../media/hdphoto1.wdp"/><Relationship Id="rId7" Type="http://schemas.openxmlformats.org/officeDocument/2006/relationships/image" Target="../media/image44.png"/><Relationship Id="rId12" Type="http://schemas.openxmlformats.org/officeDocument/2006/relationships/image" Target="../media/image15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43.png"/><Relationship Id="rId15" Type="http://schemas.openxmlformats.org/officeDocument/2006/relationships/image" Target="../media/image18.png"/><Relationship Id="rId10" Type="http://schemas.openxmlformats.org/officeDocument/2006/relationships/image" Target="../media/image45.png"/><Relationship Id="rId19" Type="http://schemas.openxmlformats.org/officeDocument/2006/relationships/image" Target="../media/image34.png"/><Relationship Id="rId4" Type="http://schemas.openxmlformats.org/officeDocument/2006/relationships/image" Target="../media/image42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g"/><Relationship Id="rId5" Type="http://schemas.openxmlformats.org/officeDocument/2006/relationships/image" Target="../media/image50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B630C88-CE7B-4ACC-A513-D7E11D6A6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91F07B4-2CF7-4B77-A7BB-4A8BB4857C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46435" y="1885350"/>
            <a:ext cx="7925944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lang="fr-FR" sz="6000" spc="-150" dirty="0">
                <a:solidFill>
                  <a:schemeClr val="bg1"/>
                </a:solidFill>
                <a:latin typeface="Arial Narrow" panose="020B0606020202030204" pitchFamily="34" charset="0"/>
              </a:rPr>
              <a:t>Présentation SATT Sud-Est</a:t>
            </a:r>
            <a:br>
              <a:rPr lang="fr-FR" sz="6000" spc="-15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fr-FR" sz="6000" spc="-150" dirty="0">
                <a:solidFill>
                  <a:schemeClr val="bg1"/>
                </a:solidFill>
                <a:latin typeface="Arial Narrow" panose="020B0606020202030204" pitchFamily="34" charset="0"/>
              </a:rPr>
              <a:t>ED SANTE</a:t>
            </a:r>
            <a:endParaRPr sz="6000" spc="-1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264D8C-C7A2-4019-82A6-3F5CC9DA0900}"/>
              </a:ext>
            </a:extLst>
          </p:cNvPr>
          <p:cNvSpPr txBox="1"/>
          <p:nvPr/>
        </p:nvSpPr>
        <p:spPr>
          <a:xfrm>
            <a:off x="114435" y="6400800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arlow Condensed Bold"/>
              </a:rPr>
              <a:t>MARDI 25 NOVEMBRE 2025</a:t>
            </a:r>
          </a:p>
        </p:txBody>
      </p:sp>
    </p:spTree>
    <p:extLst>
      <p:ext uri="{BB962C8B-B14F-4D97-AF65-F5344CB8AC3E}">
        <p14:creationId xmlns:p14="http://schemas.microsoft.com/office/powerpoint/2010/main" val="155995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0ACDBC39-FAEF-4738-A8CF-07E40C48FC2A}"/>
              </a:ext>
            </a:extLst>
          </p:cNvPr>
          <p:cNvSpPr txBox="1">
            <a:spLocks/>
          </p:cNvSpPr>
          <p:nvPr/>
        </p:nvSpPr>
        <p:spPr>
          <a:xfrm>
            <a:off x="278296" y="3519170"/>
            <a:ext cx="11583636" cy="30678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7DDD6"/>
              </a:buClr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Investissement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17D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d’environ 40k€ à quelques centaines de milliers d’€ (montant fonction de la thématique)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réaliser un programme au sein du/des laboratoire(s) à l’origine de l’invention.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+mn-lt"/>
              </a:rPr>
              <a:t>Projet en co-financement avec industriel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Durée </a:t>
            </a:r>
            <a:r>
              <a:rPr lang="fr-FR" sz="1600" dirty="0">
                <a:solidFill>
                  <a:prstClr val="black"/>
                </a:solidFill>
                <a:latin typeface="+mn-lt"/>
              </a:rPr>
              <a:t>: Entre 18 et 36 mois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POC préindustrielle / POC préclinique, démonstrateur, prototypage et/ou montée en échelle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Gestion de projet selon un cahier des charges établi, avec financement de RH, consommables, prestations (plateformes académiques, CRO, CDMO…)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44B4524-50E8-4365-98B9-61F7D5F1D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34" y="978317"/>
            <a:ext cx="4936276" cy="2650806"/>
          </a:xfrm>
          <a:prstGeom prst="rect">
            <a:avLst/>
          </a:prstGeom>
          <a:ln>
            <a:noFill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74A8D5A-0C12-4B23-8194-01020DD7C80C}"/>
              </a:ext>
            </a:extLst>
          </p:cNvPr>
          <p:cNvSpPr txBox="1"/>
          <p:nvPr/>
        </p:nvSpPr>
        <p:spPr>
          <a:xfrm>
            <a:off x="5725293" y="1942828"/>
            <a:ext cx="613663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Rendre les résultats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transférables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(adéquation avec le monde socio-économique)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​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Rendre les résultats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industrialisables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(augmenter le niveau de maturation)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​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Accroitre le potentiel économique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44648F-8ACE-457B-8D48-CACC13F4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7"/>
            <a:ext cx="12192000" cy="2709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815B66B-C945-4BE5-8407-82000B4EF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876"/>
            <a:ext cx="12192000" cy="66294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66251" y="1"/>
            <a:ext cx="10515600" cy="634064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LA MATURATION SATT</a:t>
            </a:r>
          </a:p>
        </p:txBody>
      </p:sp>
    </p:spTree>
    <p:extLst>
      <p:ext uri="{BB962C8B-B14F-4D97-AF65-F5344CB8AC3E}">
        <p14:creationId xmlns:p14="http://schemas.microsoft.com/office/powerpoint/2010/main" val="18432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F5388987-10F8-487F-A070-714A3F6A40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" t="-202" r="73302" b="202"/>
          <a:stretch/>
        </p:blipFill>
        <p:spPr>
          <a:xfrm>
            <a:off x="-21538" y="-28876"/>
            <a:ext cx="3281914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BB5BC69-3389-4507-8CCB-BB2088596597}"/>
              </a:ext>
            </a:extLst>
          </p:cNvPr>
          <p:cNvSpPr txBox="1"/>
          <p:nvPr/>
        </p:nvSpPr>
        <p:spPr>
          <a:xfrm>
            <a:off x="3344078" y="960867"/>
            <a:ext cx="486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latin typeface="Barlow Condensed Bold"/>
              </a:rPr>
              <a:t>Un Guichet unique pour la Valorisation</a:t>
            </a:r>
            <a:endParaRPr lang="fr-FR" sz="1100" b="1" cap="all" dirty="0">
              <a:solidFill>
                <a:srgbClr val="0070C0"/>
              </a:solidFill>
              <a:latin typeface="Barlow Condensed Bold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C4500A1-F571-4F04-AA96-2AB21406AAA8}"/>
              </a:ext>
            </a:extLst>
          </p:cNvPr>
          <p:cNvSpPr txBox="1"/>
          <p:nvPr/>
        </p:nvSpPr>
        <p:spPr>
          <a:xfrm>
            <a:off x="4044957" y="3205612"/>
            <a:ext cx="168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317D8F"/>
                </a:solidFill>
                <a:latin typeface="Barlow Condensed Bold"/>
              </a:rPr>
              <a:t>178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6040FAB-B6AC-4B61-9B44-E6F2547C85C1}"/>
              </a:ext>
            </a:extLst>
          </p:cNvPr>
          <p:cNvSpPr txBox="1"/>
          <p:nvPr/>
        </p:nvSpPr>
        <p:spPr>
          <a:xfrm>
            <a:off x="7817932" y="3180718"/>
            <a:ext cx="137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317D8F"/>
                </a:solidFill>
                <a:latin typeface="Barlow Condensed Bold"/>
              </a:rPr>
              <a:t>724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6CCED47-2E18-9B27-D894-361178C079B6}"/>
              </a:ext>
            </a:extLst>
          </p:cNvPr>
          <p:cNvGrpSpPr/>
          <p:nvPr/>
        </p:nvGrpSpPr>
        <p:grpSpPr>
          <a:xfrm>
            <a:off x="3597810" y="1946311"/>
            <a:ext cx="1872963" cy="1052787"/>
            <a:chOff x="3671213" y="1925356"/>
            <a:chExt cx="1872963" cy="1052787"/>
          </a:xfrm>
        </p:grpSpPr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8B4EE87D-7CCB-4760-9B32-4A86354E2BFA}"/>
                </a:ext>
              </a:extLst>
            </p:cNvPr>
            <p:cNvSpPr txBox="1"/>
            <p:nvPr/>
          </p:nvSpPr>
          <p:spPr>
            <a:xfrm>
              <a:off x="3954811" y="1925356"/>
              <a:ext cx="15893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>
                  <a:solidFill>
                    <a:srgbClr val="317D8F"/>
                  </a:solidFill>
                  <a:latin typeface="Barlow Condensed Bold"/>
                </a:rPr>
                <a:t>1215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2B2E80F-382C-4914-B570-A77A0AAB3CAF}"/>
                </a:ext>
              </a:extLst>
            </p:cNvPr>
            <p:cNvSpPr txBox="1"/>
            <p:nvPr/>
          </p:nvSpPr>
          <p:spPr>
            <a:xfrm>
              <a:off x="3671213" y="2701144"/>
              <a:ext cx="1819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Barlow Condensed Bold"/>
                </a:rPr>
                <a:t>DÉCLARATIONS D’INVENTIONS</a:t>
              </a:r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4D9F4881-AD8A-4DF4-B4C8-1FAD0B6546C0}"/>
              </a:ext>
            </a:extLst>
          </p:cNvPr>
          <p:cNvSpPr txBox="1"/>
          <p:nvPr/>
        </p:nvSpPr>
        <p:spPr>
          <a:xfrm>
            <a:off x="6077154" y="3202033"/>
            <a:ext cx="1701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317D8F"/>
                </a:solidFill>
                <a:latin typeface="Barlow Condensed Bold"/>
              </a:rPr>
              <a:t>92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56BFAA7-E84F-4072-93C1-63B9D809DCCB}"/>
              </a:ext>
            </a:extLst>
          </p:cNvPr>
          <p:cNvSpPr txBox="1"/>
          <p:nvPr/>
        </p:nvSpPr>
        <p:spPr>
          <a:xfrm>
            <a:off x="9495996" y="3232060"/>
            <a:ext cx="2007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317D8F"/>
                </a:solidFill>
                <a:latin typeface="Barlow Condensed Bold"/>
              </a:rPr>
              <a:t>423 </a:t>
            </a:r>
            <a:r>
              <a:rPr lang="fr-FR" sz="3200" b="1" dirty="0">
                <a:solidFill>
                  <a:srgbClr val="317D8F"/>
                </a:solidFill>
                <a:latin typeface="Barlow Condensed Bold"/>
              </a:rPr>
              <a:t>M€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6074903-7171-4060-A516-26B1883A19A3}"/>
              </a:ext>
            </a:extLst>
          </p:cNvPr>
          <p:cNvSpPr txBox="1"/>
          <p:nvPr/>
        </p:nvSpPr>
        <p:spPr>
          <a:xfrm>
            <a:off x="5559099" y="4005751"/>
            <a:ext cx="181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Barlow Condensed Bold"/>
              </a:rPr>
              <a:t>CRÉATION DE </a:t>
            </a:r>
          </a:p>
          <a:p>
            <a:pPr algn="ctr"/>
            <a:r>
              <a:rPr lang="fr-FR" sz="1200" dirty="0">
                <a:latin typeface="Barlow Condensed Bold"/>
              </a:rPr>
              <a:t>START-UP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B493438-9B70-5063-6624-F6572756D458}"/>
              </a:ext>
            </a:extLst>
          </p:cNvPr>
          <p:cNvGrpSpPr/>
          <p:nvPr/>
        </p:nvGrpSpPr>
        <p:grpSpPr>
          <a:xfrm>
            <a:off x="5508196" y="1941174"/>
            <a:ext cx="1993973" cy="1237453"/>
            <a:chOff x="5562385" y="1925356"/>
            <a:chExt cx="1993973" cy="1237453"/>
          </a:xfrm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55915B61-4574-4535-8A72-35DC1145C21C}"/>
                </a:ext>
              </a:extLst>
            </p:cNvPr>
            <p:cNvSpPr txBox="1"/>
            <p:nvPr/>
          </p:nvSpPr>
          <p:spPr>
            <a:xfrm>
              <a:off x="5562385" y="2701144"/>
              <a:ext cx="1993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Barlow Condensed Bold"/>
                </a:rPr>
                <a:t>NOMBRE DE PROJETS ACCOMPAGNÉS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07EF73EF-3A37-46D2-A604-F894E968C577}"/>
                </a:ext>
              </a:extLst>
            </p:cNvPr>
            <p:cNvSpPr txBox="1"/>
            <p:nvPr/>
          </p:nvSpPr>
          <p:spPr>
            <a:xfrm>
              <a:off x="6010004" y="1925356"/>
              <a:ext cx="14576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>
                  <a:solidFill>
                    <a:srgbClr val="317D8F"/>
                  </a:solidFill>
                  <a:latin typeface="Barlow Condensed Bold"/>
                </a:rPr>
                <a:t>258</a:t>
              </a:r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4F339226-1B7E-45F0-92CD-63AB4280085C}"/>
              </a:ext>
            </a:extLst>
          </p:cNvPr>
          <p:cNvSpPr txBox="1"/>
          <p:nvPr/>
        </p:nvSpPr>
        <p:spPr>
          <a:xfrm>
            <a:off x="3442765" y="4009330"/>
            <a:ext cx="2219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Barlow Condensed Bold"/>
              </a:rPr>
              <a:t>LICENCES FERMES SIGNÉES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7A2C0CE-B4E8-4883-8F29-C14EC07C8B70}"/>
              </a:ext>
            </a:extLst>
          </p:cNvPr>
          <p:cNvSpPr txBox="1"/>
          <p:nvPr/>
        </p:nvSpPr>
        <p:spPr>
          <a:xfrm>
            <a:off x="7759094" y="1888391"/>
            <a:ext cx="1288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317D8F"/>
                </a:solidFill>
                <a:latin typeface="Barlow Condensed Bold"/>
              </a:rPr>
              <a:t>660</a:t>
            </a:r>
            <a:endParaRPr lang="fr-FR" sz="3200" b="1" dirty="0">
              <a:solidFill>
                <a:srgbClr val="317D8F"/>
              </a:solidFill>
              <a:latin typeface="Barlow Condensed Bold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8BC686A-B4A1-41DA-B00E-1AF5861B9A0D}"/>
              </a:ext>
            </a:extLst>
          </p:cNvPr>
          <p:cNvSpPr txBox="1"/>
          <p:nvPr/>
        </p:nvSpPr>
        <p:spPr>
          <a:xfrm>
            <a:off x="7417960" y="2664179"/>
            <a:ext cx="1819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Barlow Condensed Bold"/>
              </a:rPr>
              <a:t>NOMBRE D’EMPLOIS CRÉÉS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D533D37-AFA0-49F4-89AF-111A767E2A54}"/>
              </a:ext>
            </a:extLst>
          </p:cNvPr>
          <p:cNvSpPr txBox="1"/>
          <p:nvPr/>
        </p:nvSpPr>
        <p:spPr>
          <a:xfrm>
            <a:off x="7308342" y="3947482"/>
            <a:ext cx="221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Barlow Condensed Bold"/>
              </a:rPr>
              <a:t>ACTIFS DE PROPRIÉTÉ INTELLECTUELLE 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FBF2A4F-1EE7-4E44-A6EF-84B59AD2A748}"/>
              </a:ext>
            </a:extLst>
          </p:cNvPr>
          <p:cNvSpPr txBox="1"/>
          <p:nvPr/>
        </p:nvSpPr>
        <p:spPr>
          <a:xfrm>
            <a:off x="9195434" y="4021720"/>
            <a:ext cx="221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Barlow Condensed Bold"/>
              </a:rPr>
              <a:t>LEVÉS PAR LES </a:t>
            </a:r>
          </a:p>
          <a:p>
            <a:pPr algn="ctr"/>
            <a:r>
              <a:rPr lang="fr-FR" sz="1200" dirty="0">
                <a:latin typeface="Barlow Condensed Bold"/>
              </a:rPr>
              <a:t>START-UP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3D87E74-987D-4B43-8A41-84B82CE668AD}"/>
              </a:ext>
            </a:extLst>
          </p:cNvPr>
          <p:cNvSpPr txBox="1"/>
          <p:nvPr/>
        </p:nvSpPr>
        <p:spPr>
          <a:xfrm>
            <a:off x="9050221" y="1882641"/>
            <a:ext cx="23645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rgbClr val="317D8F"/>
                </a:solidFill>
                <a:latin typeface="Barlow Condensed Bold"/>
              </a:rPr>
              <a:t>11</a:t>
            </a:r>
          </a:p>
          <a:p>
            <a:pPr algn="ctr"/>
            <a:r>
              <a:rPr lang="fr-FR" sz="1200" dirty="0">
                <a:solidFill>
                  <a:srgbClr val="317D8F"/>
                </a:solidFill>
                <a:latin typeface="Barlow Condensed Bold"/>
              </a:rPr>
              <a:t> </a:t>
            </a:r>
            <a:r>
              <a:rPr lang="fr-FR" sz="1200" dirty="0">
                <a:latin typeface="Barlow Condensed Bold"/>
              </a:rPr>
              <a:t>ACTIONNAIRES </a:t>
            </a:r>
          </a:p>
          <a:p>
            <a:pPr algn="ctr"/>
            <a:r>
              <a:rPr lang="fr-FR" sz="1200" dirty="0">
                <a:latin typeface="Barlow Condensed Bold"/>
              </a:rPr>
              <a:t>ET MEMBRES FONDATEURS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D3D914-60BE-48EC-9C52-3D5BA4FBA65D}"/>
              </a:ext>
            </a:extLst>
          </p:cNvPr>
          <p:cNvSpPr txBox="1"/>
          <p:nvPr/>
        </p:nvSpPr>
        <p:spPr>
          <a:xfrm>
            <a:off x="926648" y="6532525"/>
            <a:ext cx="2337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*Chiffres depuis 10 ans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314EB69-5155-45B4-8105-8BDA99AA3E0B}"/>
              </a:ext>
            </a:extLst>
          </p:cNvPr>
          <p:cNvSpPr txBox="1"/>
          <p:nvPr/>
        </p:nvSpPr>
        <p:spPr>
          <a:xfrm>
            <a:off x="3734833" y="4862117"/>
            <a:ext cx="7287082" cy="1171731"/>
          </a:xfrm>
          <a:prstGeom prst="rect">
            <a:avLst/>
          </a:prstGeom>
          <a:solidFill>
            <a:srgbClr val="317D8F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anose="05000000000000000000" pitchFamily="2" charset="2"/>
              </a:rPr>
              <a:t>T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ransformer l’invention en innovation</a:t>
            </a:r>
            <a:endParaRPr kumimoji="0" lang="fr-FR" alt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Maximiser l'impact socio-économique des résultats de la recherche publique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Renforcer la compétitivité de la France </a:t>
            </a:r>
            <a:endParaRPr kumimoji="0" lang="fr-FR" alt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Favoriser la création d'emplois en France, notamment en Région Sud et en Corse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B367AC29-89FB-458B-BF0F-CB1B8940C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7"/>
            <a:ext cx="12192000" cy="270933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850056AF-C547-4B8D-8224-AA44B5F53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876"/>
            <a:ext cx="12192000" cy="6629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195C0D5-1E37-4903-9D5F-AA450125CB48}"/>
              </a:ext>
            </a:extLst>
          </p:cNvPr>
          <p:cNvSpPr txBox="1"/>
          <p:nvPr/>
        </p:nvSpPr>
        <p:spPr>
          <a:xfrm>
            <a:off x="988381" y="73069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000" b="1" dirty="0">
                <a:solidFill>
                  <a:schemeClr val="bg1"/>
                </a:solidFill>
                <a:latin typeface="Trebuchet MS" panose="020B0703020202090204" pitchFamily="34" charset="0"/>
                <a:ea typeface="+mj-ea"/>
                <a:cs typeface="+mj-cs"/>
              </a:rPr>
              <a:t>QUELQUES CHIFFRES </a:t>
            </a:r>
          </a:p>
        </p:txBody>
      </p:sp>
    </p:spTree>
    <p:extLst>
      <p:ext uri="{BB962C8B-B14F-4D97-AF65-F5344CB8AC3E}">
        <p14:creationId xmlns:p14="http://schemas.microsoft.com/office/powerpoint/2010/main" val="157020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>
            <a:extLst>
              <a:ext uri="{FF2B5EF4-FFF2-40B4-BE49-F238E27FC236}">
                <a16:creationId xmlns:a16="http://schemas.microsoft.com/office/drawing/2014/main" id="{AE5D4FBA-9888-4F0F-8D2D-1945020004B8}"/>
              </a:ext>
            </a:extLst>
          </p:cNvPr>
          <p:cNvSpPr txBox="1"/>
          <p:nvPr/>
        </p:nvSpPr>
        <p:spPr>
          <a:xfrm>
            <a:off x="997457" y="2261847"/>
            <a:ext cx="10985922" cy="3616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Un accompagnement spécialisé </a:t>
            </a:r>
            <a:r>
              <a:rPr kumimoji="0" lang="fr-FR" altLang="fr-FR" sz="160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et la prise en charge des </a:t>
            </a: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démarches complexes 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Transfert </a:t>
            </a:r>
            <a:r>
              <a:rPr lang="fr-FR" altLang="fr-FR" sz="1600" dirty="0">
                <a:solidFill>
                  <a:srgbClr val="202124"/>
                </a:solidFill>
              </a:rPr>
              <a:t>d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es technologies innovantes vers le monde industriel par l'octroi de </a:t>
            </a: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licences d'exploitation</a:t>
            </a:r>
            <a:r>
              <a:rPr kumimoji="0" lang="fr-FR" altLang="fr-FR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fr-FR" altLang="fr-FR" sz="160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(Brevets, Savoir Faires, Codes APP, Marques, </a:t>
            </a:r>
            <a:r>
              <a:rPr kumimoji="0" lang="fr-FR" altLang="fr-FR" sz="160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etc</a:t>
            </a:r>
            <a:r>
              <a:rPr kumimoji="0" lang="fr-FR" altLang="fr-FR" sz="160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) </a:t>
            </a: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et par la création de start up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/>
            </a:pPr>
            <a:r>
              <a:rPr lang="fr-FR" altLang="fr-FR" sz="1600" b="1" dirty="0">
                <a:solidFill>
                  <a:srgbClr val="202124"/>
                </a:solidFill>
              </a:rPr>
              <a:t>Un a</a:t>
            </a:r>
            <a:r>
              <a:rPr kumimoji="0" lang="fr-FR" alt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ccès</a:t>
            </a: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 à des financements </a:t>
            </a:r>
            <a:r>
              <a:rPr kumimoji="0" lang="fr-FR" altLang="fr-FR" sz="160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&amp;</a:t>
            </a: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 </a:t>
            </a:r>
            <a:r>
              <a:rPr kumimoji="0" lang="fr-FR" altLang="fr-FR" sz="160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ressources pour développer votre projet 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/>
            </a:pPr>
            <a:r>
              <a:rPr lang="fr-FR" altLang="fr-FR" sz="1600" b="1" dirty="0">
                <a:solidFill>
                  <a:srgbClr val="202124"/>
                </a:solidFill>
              </a:rPr>
              <a:t>Un réseau </a:t>
            </a:r>
            <a:r>
              <a:rPr lang="fr-FR" altLang="fr-FR" sz="1600" dirty="0">
                <a:solidFill>
                  <a:srgbClr val="202124"/>
                </a:solidFill>
              </a:rPr>
              <a:t>et des liens tissés avec des investisseurs, incubateurs, industriels pour accélérer le passage à l’innovation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/>
            </a:pPr>
            <a:r>
              <a:rPr lang="fr-FR" altLang="fr-FR" sz="1600" dirty="0">
                <a:solidFill>
                  <a:srgbClr val="202124"/>
                </a:solidFill>
              </a:rPr>
              <a:t>Vous accompagner afin de </a:t>
            </a:r>
            <a:r>
              <a:rPr lang="fr-FR" altLang="fr-FR" sz="1600" b="1" dirty="0">
                <a:solidFill>
                  <a:srgbClr val="202124"/>
                </a:solidFill>
              </a:rPr>
              <a:t>maximiser les retombées économiques </a:t>
            </a:r>
            <a:r>
              <a:rPr lang="fr-FR" altLang="fr-FR" sz="1600" dirty="0">
                <a:solidFill>
                  <a:srgbClr val="202124"/>
                </a:solidFill>
              </a:rPr>
              <a:t>de la commercialisation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Une garantie de protéger au mieux vos inventions </a:t>
            </a:r>
            <a:r>
              <a:rPr kumimoji="0" lang="fr-FR" altLang="fr-FR" sz="160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via une bonne gestion de la PI et protéger vos intérêts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altLang="fr-FR" sz="1600" dirty="0">
              <a:solidFill>
                <a:srgbClr val="202124"/>
              </a:solidFill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fr-FR" altLang="fr-FR" sz="1600" b="1" dirty="0">
                <a:solidFill>
                  <a:srgbClr val="202124"/>
                </a:solidFill>
              </a:rPr>
              <a:t>Tout cela grâce à u</a:t>
            </a: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ne équipe spécialisée et dédiée pour chaque projet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60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Chargé de Transfert de Technologies </a:t>
            </a:r>
            <a:r>
              <a:rPr lang="fr-FR" altLang="fr-FR" sz="1600" dirty="0">
                <a:solidFill>
                  <a:srgbClr val="202124"/>
                </a:solidFill>
              </a:rPr>
              <a:t>(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Ingénieur / Docteur) qui assure la gestion de projet innovant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​,</a:t>
            </a:r>
            <a:r>
              <a:rPr kumimoji="0" lang="fr-FR" sz="16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 négociation commerciale et le transfert industriel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altLang="fr-FR" sz="1600" noProof="0" dirty="0">
                <a:solidFill>
                  <a:srgbClr val="202124"/>
                </a:solidFill>
              </a:rPr>
              <a:t>Ingénieur Brevet </a:t>
            </a:r>
            <a:r>
              <a:rPr lang="fr-FR" altLang="fr-FR" sz="1600" dirty="0">
                <a:solidFill>
                  <a:srgbClr val="202124"/>
                </a:solidFill>
              </a:rPr>
              <a:t>: </a:t>
            </a:r>
            <a:r>
              <a:rPr lang="fr-FR" altLang="fr-FR" sz="1600" noProof="0" dirty="0">
                <a:solidFill>
                  <a:srgbClr val="202124"/>
                </a:solidFill>
              </a:rPr>
              <a:t>réalise les études de brevetabilité et rédige les brevets​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altLang="fr-FR" sz="1600" noProof="0" dirty="0">
                <a:solidFill>
                  <a:srgbClr val="202124"/>
                </a:solidFill>
              </a:rPr>
              <a:t>Juristes : gestion des contrats de licences et de maturation​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1600" i="0" u="none" strike="noStrike" kern="1200" cap="none" spc="0" normalizeH="0" baseline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</a:rPr>
              <a:t>Chargé Marketing Opérationnel : </a:t>
            </a:r>
            <a:r>
              <a:rPr lang="fr-FR" altLang="fr-FR" sz="1600" dirty="0">
                <a:solidFill>
                  <a:srgbClr val="202124"/>
                </a:solidFill>
              </a:rPr>
              <a:t>Etudes de marché et marketing opérationnel</a:t>
            </a:r>
            <a:endParaRPr kumimoji="0" lang="fr-FR" altLang="fr-FR" sz="160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altLang="fr-FR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069B3425-EA78-4A03-8BA9-8C86EC4E8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6" y="1184074"/>
            <a:ext cx="6756403" cy="4206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altLang="fr-FR" sz="2400" b="1" cap="small" dirty="0">
                <a:solidFill>
                  <a:srgbClr val="0070C0"/>
                </a:solidFill>
                <a:latin typeface="Barlow Condensed Bold"/>
              </a:rPr>
              <a:t>Comment nous pouvons vous aider: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C3A2F2-2A23-42E9-A88B-5FAAA9766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2" b="16476"/>
          <a:stretch/>
        </p:blipFill>
        <p:spPr>
          <a:xfrm>
            <a:off x="332400" y="2154721"/>
            <a:ext cx="562865" cy="4821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8C8C6C-A666-4E0E-8D18-7122385858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84" b="16349"/>
          <a:stretch/>
        </p:blipFill>
        <p:spPr>
          <a:xfrm>
            <a:off x="438001" y="2784713"/>
            <a:ext cx="408572" cy="3451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EF6AD22-8C9A-439D-A5F8-78AEF31ABA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02" b="13556"/>
          <a:stretch/>
        </p:blipFill>
        <p:spPr>
          <a:xfrm>
            <a:off x="402512" y="4396795"/>
            <a:ext cx="543849" cy="4821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2BCBFE8-3C01-4467-8F1A-62F8E88457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80" b="14309"/>
          <a:stretch/>
        </p:blipFill>
        <p:spPr>
          <a:xfrm>
            <a:off x="395832" y="3783678"/>
            <a:ext cx="474963" cy="4186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3EC9164-EC48-4F7B-A073-736FD6E0A4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950"/>
          <a:stretch/>
        </p:blipFill>
        <p:spPr>
          <a:xfrm>
            <a:off x="353165" y="3218971"/>
            <a:ext cx="542239" cy="46659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521B378-1947-4CA4-8EE7-0ACF0A7D8F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876"/>
            <a:ext cx="12192000" cy="66294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FADB409-48CA-4432-B99D-15636F1CE5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7"/>
            <a:ext cx="12192000" cy="27093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0AC89872-23DA-4014-8AA8-E1A7F0DE226F}"/>
              </a:ext>
            </a:extLst>
          </p:cNvPr>
          <p:cNvSpPr txBox="1"/>
          <p:nvPr/>
        </p:nvSpPr>
        <p:spPr>
          <a:xfrm>
            <a:off x="332400" y="75517"/>
            <a:ext cx="1206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000" b="1" dirty="0">
                <a:solidFill>
                  <a:schemeClr val="bg1"/>
                </a:solidFill>
                <a:latin typeface="Trebuchet MS" panose="020B0703020202090204" pitchFamily="34" charset="0"/>
                <a:ea typeface="+mj-ea"/>
                <a:cs typeface="+mj-cs"/>
              </a:rPr>
              <a:t>LES MISSIONS DE LA SATTSE </a:t>
            </a:r>
          </a:p>
        </p:txBody>
      </p:sp>
    </p:spTree>
    <p:extLst>
      <p:ext uri="{BB962C8B-B14F-4D97-AF65-F5344CB8AC3E}">
        <p14:creationId xmlns:p14="http://schemas.microsoft.com/office/powerpoint/2010/main" val="369221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342B5442-C326-43D0-8D59-E5715C89D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876"/>
            <a:ext cx="12192000" cy="6629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6EDA0F7-C89D-4516-A78A-38132C7A9C9C}"/>
              </a:ext>
            </a:extLst>
          </p:cNvPr>
          <p:cNvSpPr txBox="1"/>
          <p:nvPr/>
        </p:nvSpPr>
        <p:spPr>
          <a:xfrm>
            <a:off x="1048799" y="117928"/>
            <a:ext cx="927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000" b="1" dirty="0">
                <a:solidFill>
                  <a:schemeClr val="bg1"/>
                </a:solidFill>
                <a:latin typeface="Trebuchet MS" panose="020B0703020202090204" pitchFamily="34" charset="0"/>
                <a:ea typeface="+mj-ea"/>
                <a:cs typeface="+mj-cs"/>
              </a:rPr>
              <a:t>QUELQUES EXEMPLES DE SUCCÈS DE NOS TRANSFERTS - Thérapeutique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4CAE578D-4241-4BB7-BD94-4E376239A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604702"/>
              </p:ext>
            </p:extLst>
          </p:nvPr>
        </p:nvGraphicFramePr>
        <p:xfrm>
          <a:off x="2611657" y="1768943"/>
          <a:ext cx="2466182" cy="492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 descr="Imchecktherapeutics.com: Imcheck Therapeutics">
            <a:extLst>
              <a:ext uri="{FF2B5EF4-FFF2-40B4-BE49-F238E27FC236}">
                <a16:creationId xmlns:a16="http://schemas.microsoft.com/office/drawing/2014/main" id="{EB97BD7D-6781-49A3-922F-8643F547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85" y="1468580"/>
            <a:ext cx="906796" cy="10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83B2E94-4453-46CB-823A-3EA2109C0A1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8680" t="4899" r="4026" b="85290"/>
          <a:stretch/>
        </p:blipFill>
        <p:spPr>
          <a:xfrm>
            <a:off x="5610679" y="1601685"/>
            <a:ext cx="1904201" cy="6773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59F05F-FF26-4B77-B110-5A2F6D1EC07E}"/>
              </a:ext>
            </a:extLst>
          </p:cNvPr>
          <p:cNvSpPr/>
          <p:nvPr/>
        </p:nvSpPr>
        <p:spPr>
          <a:xfrm>
            <a:off x="5684866" y="2764579"/>
            <a:ext cx="1755826" cy="2102414"/>
          </a:xfrm>
          <a:prstGeom prst="rect">
            <a:avLst/>
          </a:prstGeom>
          <a:solidFill>
            <a:srgbClr val="156082">
              <a:lumMod val="7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2860" tIns="17145" rIns="22860" bIns="17145" numCol="1" spcCol="1270" anchor="ctr" anchorCtr="0">
            <a:no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Immunothérapies pour traiter les cancers tels que cancer du sein triple négatif, vessie ou pancréas)</a:t>
            </a:r>
          </a:p>
          <a:p>
            <a:pPr algn="ctr"/>
            <a:r>
              <a:rPr lang="fr-FR" sz="1100" i="1" dirty="0">
                <a:solidFill>
                  <a:schemeClr val="bg1"/>
                </a:solidFill>
              </a:rPr>
              <a:t>(Créa de la startup)</a:t>
            </a: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Conception d’ADC à haut index thérapeutique ciblant la </a:t>
            </a:r>
            <a:r>
              <a:rPr lang="fr-FR" sz="1100" dirty="0" err="1">
                <a:solidFill>
                  <a:schemeClr val="bg1"/>
                </a:solidFill>
              </a:rPr>
              <a:t>Nectine</a:t>
            </a:r>
            <a:r>
              <a:rPr lang="fr-FR" sz="1100" dirty="0">
                <a:solidFill>
                  <a:schemeClr val="bg1"/>
                </a:solidFill>
              </a:rPr>
              <a:t> 4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5B4C96-2947-4107-BDF0-C832D0F45D34}"/>
              </a:ext>
            </a:extLst>
          </p:cNvPr>
          <p:cNvSpPr/>
          <p:nvPr/>
        </p:nvSpPr>
        <p:spPr>
          <a:xfrm>
            <a:off x="5684866" y="4948043"/>
            <a:ext cx="1755826" cy="321734"/>
          </a:xfrm>
          <a:prstGeom prst="rect">
            <a:avLst/>
          </a:prstGeom>
          <a:solidFill>
            <a:srgbClr val="156082">
              <a:lumMod val="7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2860" tIns="17145" rIns="22860" bIns="17145" numCol="1" spcCol="1270" anchor="ctr" anchorCtr="0">
            <a:no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A levé 87 M€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8A88CB4-2EF0-440C-9267-CD5584A55D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1907" y="1899878"/>
            <a:ext cx="1728385" cy="37729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76CDD64-26CA-4C88-B028-EA70A3429AAF}"/>
              </a:ext>
            </a:extLst>
          </p:cNvPr>
          <p:cNvSpPr txBox="1"/>
          <p:nvPr/>
        </p:nvSpPr>
        <p:spPr>
          <a:xfrm>
            <a:off x="8121908" y="2733552"/>
            <a:ext cx="2114164" cy="2133441"/>
          </a:xfrm>
          <a:prstGeom prst="rect">
            <a:avLst/>
          </a:prstGeom>
          <a:solidFill>
            <a:srgbClr val="156082">
              <a:lumMod val="7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2860" tIns="17145" rIns="22860" bIns="17145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b="1" kern="100" dirty="0"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sz="1100" b="1" kern="100" dirty="0">
                <a:ea typeface="Calibri" panose="020F0502020204030204" pitchFamily="34" charset="0"/>
                <a:cs typeface="Arial" panose="020B0604020202020204" pitchFamily="34" charset="0"/>
              </a:rPr>
              <a:t>ouveaux analgésiques «first in class» alternatifs aux </a:t>
            </a:r>
            <a:r>
              <a:rPr lang="fr-FR" sz="1100" b="1" kern="100" dirty="0" err="1">
                <a:ea typeface="Calibri" panose="020F0502020204030204" pitchFamily="34" charset="0"/>
                <a:cs typeface="Arial" panose="020B0604020202020204" pitchFamily="34" charset="0"/>
              </a:rPr>
              <a:t>opïoides</a:t>
            </a:r>
            <a:endParaRPr lang="fr-FR" sz="1100" b="1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i="1" dirty="0"/>
              <a:t>(Créa de la startup)</a:t>
            </a:r>
            <a:endParaRPr lang="fr-FR" sz="1100" b="1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100" b="1" i="1" dirty="0">
                <a:solidFill>
                  <a:srgbClr val="575757"/>
                </a:solidFill>
              </a:rPr>
              <a:t>.</a:t>
            </a:r>
            <a:endParaRPr lang="fr-FR" dirty="0"/>
          </a:p>
          <a:p>
            <a:r>
              <a:rPr lang="fr-FR" dirty="0" err="1"/>
              <a:t>Tafalgie</a:t>
            </a:r>
            <a:r>
              <a:rPr lang="fr-FR" dirty="0"/>
              <a:t> </a:t>
            </a:r>
            <a:r>
              <a:rPr lang="fr-FR" dirty="0" err="1"/>
              <a:t>Therapeutics</a:t>
            </a:r>
            <a:r>
              <a:rPr lang="fr-FR" dirty="0"/>
              <a:t>, start-up sur de nouveaux analgésiques administrables en per os et sans risque d’accoutumance, pour le traitement des douleurs inflammatoires, post-opératoires et chroniques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47038F-283F-4778-A771-1388CCAD7AF0}"/>
              </a:ext>
            </a:extLst>
          </p:cNvPr>
          <p:cNvSpPr txBox="1"/>
          <p:nvPr/>
        </p:nvSpPr>
        <p:spPr bwMode="gray">
          <a:xfrm>
            <a:off x="8121907" y="4983115"/>
            <a:ext cx="2114164" cy="340253"/>
          </a:xfrm>
          <a:prstGeom prst="rect">
            <a:avLst/>
          </a:prstGeom>
          <a:solidFill>
            <a:srgbClr val="156082">
              <a:lumMod val="7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2860" tIns="17145" rIns="22860" bIns="17145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ym typeface="Wingdings" panose="05000000000000000000" pitchFamily="2" charset="2"/>
              </a:rPr>
              <a:t>A levé 15M€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69A8B4A-A824-47CB-8F68-4BDB4EFFCE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7"/>
            <a:ext cx="12192000" cy="270933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9DB97FA8-FCD2-49FE-BD78-0E8F33725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6" y="1184074"/>
            <a:ext cx="6756403" cy="4206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altLang="fr-FR" sz="2400" b="1" cap="small" dirty="0" err="1">
                <a:solidFill>
                  <a:srgbClr val="0070C0"/>
                </a:solidFill>
                <a:latin typeface="Barlow Condensed Bold"/>
              </a:rPr>
              <a:t>Therapeutique</a:t>
            </a:r>
            <a:r>
              <a:rPr lang="fr-FR" altLang="fr-FR" sz="2400" b="1" cap="small" dirty="0">
                <a:solidFill>
                  <a:srgbClr val="0070C0"/>
                </a:solidFill>
                <a:latin typeface="Barlow Condensed Bold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21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342B5442-C326-43D0-8D59-E5715C89D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876"/>
            <a:ext cx="12192000" cy="6629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6EDA0F7-C89D-4516-A78A-38132C7A9C9C}"/>
              </a:ext>
            </a:extLst>
          </p:cNvPr>
          <p:cNvSpPr txBox="1"/>
          <p:nvPr/>
        </p:nvSpPr>
        <p:spPr>
          <a:xfrm>
            <a:off x="1415782" y="100332"/>
            <a:ext cx="919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Trebuchet MS" panose="020B0703020202090204" pitchFamily="34" charset="0"/>
                <a:ea typeface="+mj-ea"/>
                <a:cs typeface="+mj-cs"/>
              </a:rPr>
              <a:t>QUELQUES EXEMPLES DE SUCCÈS DE NOS TRANSFERTS – Santé numérique</a:t>
            </a:r>
          </a:p>
        </p:txBody>
      </p:sp>
      <p:pic>
        <p:nvPicPr>
          <p:cNvPr id="12" name="Picture 2" descr="VB-TECH">
            <a:extLst>
              <a:ext uri="{FF2B5EF4-FFF2-40B4-BE49-F238E27FC236}">
                <a16:creationId xmlns:a16="http://schemas.microsoft.com/office/drawing/2014/main" id="{21F8C5E1-CA26-45E9-A003-B33A0A07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05" y="2195059"/>
            <a:ext cx="1402678" cy="42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960772B-E68B-4A7F-A75E-2B73A63FE220}"/>
              </a:ext>
            </a:extLst>
          </p:cNvPr>
          <p:cNvSpPr txBox="1"/>
          <p:nvPr/>
        </p:nvSpPr>
        <p:spPr>
          <a:xfrm>
            <a:off x="1423346" y="3082525"/>
            <a:ext cx="2054002" cy="1735667"/>
          </a:xfrm>
          <a:prstGeom prst="rect">
            <a:avLst/>
          </a:prstGeom>
          <a:solidFill>
            <a:srgbClr val="156082">
              <a:lumMod val="7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2860" tIns="17145" rIns="22860" bIns="17145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b="1" kern="100" dirty="0"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fr-FR" sz="1100" b="1" kern="100" dirty="0">
                <a:ea typeface="Calibri" panose="020F0502020204030204" pitchFamily="34" charset="0"/>
                <a:cs typeface="Arial" panose="020B0604020202020204" pitchFamily="34" charset="0"/>
              </a:rPr>
              <a:t>umeau numérique du cerveau</a:t>
            </a:r>
            <a:endParaRPr lang="fr-FR" sz="1100" b="1" i="1" kern="100" dirty="0">
              <a:ea typeface="Calibri" panose="020F0502020204030204" pitchFamily="34" charset="0"/>
            </a:endParaRPr>
          </a:p>
          <a:p>
            <a:r>
              <a:rPr lang="fr-FR" i="1" dirty="0"/>
              <a:t>(Créa de la startup)</a:t>
            </a:r>
          </a:p>
          <a:p>
            <a:endParaRPr lang="fr-FR" i="1" dirty="0"/>
          </a:p>
          <a:p>
            <a:r>
              <a:rPr lang="fr-FR" dirty="0"/>
              <a:t>VB-Tech, start-up sur la modélisation personnalisé du cerveau d’un patient, avec pour application les traitement des épilepsie pharmacorésistances ainsi qu’aux maladies neurodégénératives.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1554B0B-5BDC-4485-9F66-AB6B8F3EC9B3}"/>
              </a:ext>
            </a:extLst>
          </p:cNvPr>
          <p:cNvSpPr txBox="1"/>
          <p:nvPr/>
        </p:nvSpPr>
        <p:spPr bwMode="gray">
          <a:xfrm>
            <a:off x="1415782" y="4993945"/>
            <a:ext cx="2054002" cy="383303"/>
          </a:xfrm>
          <a:prstGeom prst="rect">
            <a:avLst/>
          </a:prstGeom>
          <a:solidFill>
            <a:srgbClr val="156082">
              <a:lumMod val="7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2860" tIns="17145" rIns="22860" bIns="17145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ym typeface="Wingdings" panose="05000000000000000000" pitchFamily="2" charset="2"/>
              </a:rPr>
              <a:t>Investissement PI : 220 k€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8940D65-FA6C-4628-88D0-35CF646448D1}"/>
              </a:ext>
            </a:extLst>
          </p:cNvPr>
          <p:cNvSpPr txBox="1"/>
          <p:nvPr/>
        </p:nvSpPr>
        <p:spPr bwMode="gray">
          <a:xfrm>
            <a:off x="1423346" y="5553001"/>
            <a:ext cx="2054002" cy="345472"/>
          </a:xfrm>
          <a:prstGeom prst="rect">
            <a:avLst/>
          </a:prstGeom>
          <a:solidFill>
            <a:srgbClr val="156082">
              <a:lumMod val="7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2860" tIns="17145" rIns="22860" bIns="17145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ym typeface="Wingdings" panose="05000000000000000000" pitchFamily="2" charset="2"/>
              </a:rPr>
              <a:t>A levé 500 K€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69A8B4A-A824-47CB-8F68-4BDB4EFFC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7"/>
            <a:ext cx="12192000" cy="2709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0BCD1D0-6612-4C26-B67A-2B66518A7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304" y="2063877"/>
            <a:ext cx="1838582" cy="60968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2DE6720-8C73-48EE-B319-3D1B4070EB57}"/>
              </a:ext>
            </a:extLst>
          </p:cNvPr>
          <p:cNvSpPr txBox="1"/>
          <p:nvPr/>
        </p:nvSpPr>
        <p:spPr>
          <a:xfrm>
            <a:off x="4023642" y="3092935"/>
            <a:ext cx="2054002" cy="1735667"/>
          </a:xfrm>
          <a:prstGeom prst="rect">
            <a:avLst/>
          </a:prstGeom>
          <a:solidFill>
            <a:srgbClr val="156082">
              <a:lumMod val="7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2860" tIns="17145" rIns="22860" bIns="17145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b="1" kern="100" dirty="0">
                <a:ea typeface="Calibri" panose="020F0502020204030204" pitchFamily="34" charset="0"/>
                <a:cs typeface="Arial" panose="020B0604020202020204" pitchFamily="34" charset="0"/>
              </a:rPr>
              <a:t>Logiciel/mutations pathogènes</a:t>
            </a:r>
          </a:p>
          <a:p>
            <a:endParaRPr lang="fr-FR" b="1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kern="100" dirty="0">
                <a:ea typeface="Calibri" panose="020F0502020204030204" pitchFamily="34" charset="0"/>
                <a:cs typeface="Arial" panose="020B0604020202020204" pitchFamily="34" charset="0"/>
              </a:rPr>
              <a:t>Logiciel permettant de prédire les signaux d’épissage pour la maturation d’ARN pré-messager en ARN messager</a:t>
            </a:r>
          </a:p>
          <a:p>
            <a:r>
              <a:rPr lang="fr-FR" b="1" kern="1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/>
          </a:p>
          <a:p>
            <a:r>
              <a:rPr lang="fr-FR" i="1" dirty="0"/>
              <a:t>Sous licence exclusive</a:t>
            </a:r>
          </a:p>
        </p:txBody>
      </p:sp>
      <p:pic>
        <p:nvPicPr>
          <p:cNvPr id="1026" name="Picture 2" descr="Injection de Prp | Remedex">
            <a:extLst>
              <a:ext uri="{FF2B5EF4-FFF2-40B4-BE49-F238E27FC236}">
                <a16:creationId xmlns:a16="http://schemas.microsoft.com/office/drawing/2014/main" id="{B7A11D49-3704-4C5E-9E54-DE7C47EF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02" y="1970371"/>
            <a:ext cx="1360631" cy="92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8E23396-2DDD-472A-9B21-8E42B81B4CA8}"/>
              </a:ext>
            </a:extLst>
          </p:cNvPr>
          <p:cNvSpPr txBox="1"/>
          <p:nvPr/>
        </p:nvSpPr>
        <p:spPr>
          <a:xfrm>
            <a:off x="6686329" y="3092935"/>
            <a:ext cx="2054002" cy="1735667"/>
          </a:xfrm>
          <a:prstGeom prst="rect">
            <a:avLst/>
          </a:prstGeom>
          <a:solidFill>
            <a:srgbClr val="156082">
              <a:lumMod val="7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2860" tIns="17145" rIns="22860" bIns="17145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b="1" kern="100" dirty="0">
                <a:ea typeface="Calibri" panose="020F0502020204030204" pitchFamily="34" charset="0"/>
                <a:cs typeface="Arial" panose="020B0604020202020204" pitchFamily="34" charset="0"/>
              </a:rPr>
              <a:t>Médecine régénérative</a:t>
            </a:r>
          </a:p>
          <a:p>
            <a:endParaRPr lang="fr-FR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dirty="0"/>
              <a:t>Logiciel permettant d'éditer un CR d'injection de plasma riche en plaquettes (PRP).</a:t>
            </a:r>
            <a:endParaRPr lang="fr-FR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i="1" dirty="0"/>
              <a:t>Sous licence exclusive</a:t>
            </a:r>
          </a:p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089AA94-AC90-4B36-83B1-92A9D429C589}"/>
              </a:ext>
            </a:extLst>
          </p:cNvPr>
          <p:cNvSpPr txBox="1"/>
          <p:nvPr/>
        </p:nvSpPr>
        <p:spPr>
          <a:xfrm>
            <a:off x="9124729" y="3092934"/>
            <a:ext cx="2054002" cy="1735667"/>
          </a:xfrm>
          <a:prstGeom prst="rect">
            <a:avLst/>
          </a:prstGeom>
          <a:solidFill>
            <a:srgbClr val="156082">
              <a:lumMod val="7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2860" tIns="17145" rIns="22860" bIns="17145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fr-FR" b="1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b="1" kern="100" dirty="0">
                <a:ea typeface="Calibri" panose="020F0502020204030204" pitchFamily="34" charset="0"/>
                <a:cs typeface="Arial" panose="020B0604020202020204" pitchFamily="34" charset="0"/>
              </a:rPr>
              <a:t>Outil d’IA/ télémédecine</a:t>
            </a:r>
          </a:p>
          <a:p>
            <a:endParaRPr lang="fr-FR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kern="100" dirty="0">
                <a:ea typeface="Calibri" panose="020F0502020204030204" pitchFamily="34" charset="0"/>
                <a:cs typeface="Arial" panose="020B0604020202020204" pitchFamily="34" charset="0"/>
              </a:rPr>
              <a:t>Développement d’un outil avec SIDRES permettant de lever les ambiguïtés médicales grâce à de l’IA couplé avec un outil de télémédecine</a:t>
            </a:r>
          </a:p>
          <a:p>
            <a:endParaRPr lang="fr-FR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i="1" dirty="0"/>
              <a:t>Sous licence exclusive</a:t>
            </a:r>
          </a:p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34A70AB-1406-4153-9804-700A604BBEC0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3826" y="2251389"/>
            <a:ext cx="1050676" cy="492357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4C8D4D32-6BF5-41E2-A2A7-58D03F28A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6" y="1184074"/>
            <a:ext cx="6756403" cy="4206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altLang="fr-FR" sz="2400" b="1" cap="small" dirty="0">
                <a:solidFill>
                  <a:srgbClr val="0070C0"/>
                </a:solidFill>
                <a:latin typeface="Barlow Condensed Bold"/>
              </a:rPr>
              <a:t>Santé Numérique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54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342B5442-C326-43D0-8D59-E5715C89D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876"/>
            <a:ext cx="12192000" cy="6629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6EDA0F7-C89D-4516-A78A-38132C7A9C9C}"/>
              </a:ext>
            </a:extLst>
          </p:cNvPr>
          <p:cNvSpPr txBox="1"/>
          <p:nvPr/>
        </p:nvSpPr>
        <p:spPr>
          <a:xfrm>
            <a:off x="2153444" y="110679"/>
            <a:ext cx="820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Trebuchet MS" panose="020B0703020202090204" pitchFamily="34" charset="0"/>
                <a:ea typeface="+mj-ea"/>
                <a:cs typeface="+mj-cs"/>
              </a:rPr>
              <a:t>QUELQUES EXEMPLES DE SUCCÈS DE NOS TRANSFERTS – Diagnostic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69A8B4A-A824-47CB-8F68-4BDB4EFFC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7"/>
            <a:ext cx="12192000" cy="270933"/>
          </a:xfrm>
          <a:prstGeom prst="rect">
            <a:avLst/>
          </a:prstGeom>
        </p:spPr>
      </p:pic>
      <p:pic>
        <p:nvPicPr>
          <p:cNvPr id="2050" name="Picture 2" descr="Predicting Med - La French Tech Aix Marseille - Région Sud">
            <a:extLst>
              <a:ext uri="{FF2B5EF4-FFF2-40B4-BE49-F238E27FC236}">
                <a16:creationId xmlns:a16="http://schemas.microsoft.com/office/drawing/2014/main" id="{88CB7245-0442-4296-9801-22ACE19D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621" y="1828033"/>
            <a:ext cx="1528762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2780DBF-AAB2-45F9-AA8C-7D40D66C1BCA}"/>
              </a:ext>
            </a:extLst>
          </p:cNvPr>
          <p:cNvSpPr txBox="1"/>
          <p:nvPr/>
        </p:nvSpPr>
        <p:spPr>
          <a:xfrm>
            <a:off x="2429253" y="3356796"/>
            <a:ext cx="2054002" cy="2031538"/>
          </a:xfrm>
          <a:prstGeom prst="rect">
            <a:avLst/>
          </a:prstGeom>
          <a:solidFill>
            <a:srgbClr val="156082">
              <a:lumMod val="7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2860" tIns="17145" rIns="22860" bIns="17145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b="1" kern="100" dirty="0">
                <a:ea typeface="Calibri" panose="020F0502020204030204" pitchFamily="34" charset="0"/>
                <a:cs typeface="Arial" panose="020B0604020202020204" pitchFamily="34" charset="0"/>
              </a:rPr>
              <a:t>Test génétique / oncologie</a:t>
            </a:r>
          </a:p>
          <a:p>
            <a:r>
              <a:rPr lang="fr-FR" i="1" dirty="0"/>
              <a:t>(Création SU)</a:t>
            </a:r>
          </a:p>
          <a:p>
            <a:endParaRPr lang="fr-FR" dirty="0">
              <a:solidFill>
                <a:srgbClr val="FFFFFF"/>
              </a:solidFill>
              <a:latin typeface="Poppins" panose="020B0502040204020203" pitchFamily="2" charset="0"/>
            </a:endParaRPr>
          </a:p>
          <a:p>
            <a:r>
              <a:rPr lang="fr-FR" dirty="0">
                <a:solidFill>
                  <a:srgbClr val="FFFFFF"/>
                </a:solidFill>
                <a:latin typeface="Poppins" panose="020B0502040204020203" pitchFamily="2" charset="0"/>
              </a:rPr>
              <a:t> </a:t>
            </a:r>
            <a:r>
              <a:rPr lang="fr-FR" dirty="0" err="1"/>
              <a:t>Predicting</a:t>
            </a:r>
            <a:r>
              <a:rPr lang="fr-FR" dirty="0"/>
              <a:t> Med est à l’origine du test moléculaire </a:t>
            </a:r>
            <a:r>
              <a:rPr lang="fr-FR" dirty="0" err="1"/>
              <a:t>Pancreas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, délivrant un pronostic et un </a:t>
            </a:r>
            <a:r>
              <a:rPr lang="fr-FR" dirty="0" err="1"/>
              <a:t>theranostic</a:t>
            </a:r>
            <a:r>
              <a:rPr lang="fr-FR" dirty="0"/>
              <a:t> dans les cancers du pancréas.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5AAFB18-0133-4D7B-8468-03B6B4EAFE6C}"/>
              </a:ext>
            </a:extLst>
          </p:cNvPr>
          <p:cNvSpPr txBox="1"/>
          <p:nvPr/>
        </p:nvSpPr>
        <p:spPr>
          <a:xfrm>
            <a:off x="5096253" y="3361559"/>
            <a:ext cx="2054002" cy="2031538"/>
          </a:xfrm>
          <a:prstGeom prst="rect">
            <a:avLst/>
          </a:prstGeom>
          <a:solidFill>
            <a:srgbClr val="156082">
              <a:lumMod val="7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2860" tIns="17145" rIns="22860" bIns="17145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b="1" kern="100" dirty="0">
                <a:ea typeface="Calibri" panose="020F0502020204030204" pitchFamily="34" charset="0"/>
                <a:cs typeface="Arial" panose="020B0604020202020204" pitchFamily="34" charset="0"/>
              </a:rPr>
              <a:t>Biomarqueur + cible / oncologie</a:t>
            </a:r>
          </a:p>
          <a:p>
            <a:endParaRPr lang="fr-FR" b="0" i="0" dirty="0">
              <a:solidFill>
                <a:srgbClr val="FFFFFF"/>
              </a:solidFill>
              <a:effectLst/>
              <a:latin typeface="Poppins" panose="020B0502040204020203" pitchFamily="2" charset="0"/>
            </a:endParaRPr>
          </a:p>
          <a:p>
            <a:r>
              <a:rPr lang="fr-FR" dirty="0"/>
              <a:t>Développement d’un anticorps CD146 spécifique des cellules tumorales à visée d’outil de détection &amp; potentiel candidat thérapeutique </a:t>
            </a:r>
          </a:p>
          <a:p>
            <a:endParaRPr lang="fr-FR" dirty="0">
              <a:solidFill>
                <a:srgbClr val="FFFFFF"/>
              </a:solidFill>
              <a:latin typeface="Poppins" panose="020B0502040204020203" pitchFamily="2" charset="0"/>
            </a:endParaRPr>
          </a:p>
          <a:p>
            <a:r>
              <a:rPr lang="fr-FR" i="1" dirty="0" err="1"/>
              <a:t>Comaturation</a:t>
            </a:r>
            <a:r>
              <a:rPr lang="fr-FR" i="1" dirty="0"/>
              <a:t> partenariale/ SLE</a:t>
            </a:r>
          </a:p>
          <a:p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898C169-5ABE-49B1-96C4-2AC80B53BDFE}"/>
              </a:ext>
            </a:extLst>
          </p:cNvPr>
          <p:cNvSpPr txBox="1"/>
          <p:nvPr/>
        </p:nvSpPr>
        <p:spPr>
          <a:xfrm>
            <a:off x="7763253" y="3356795"/>
            <a:ext cx="2054002" cy="2031539"/>
          </a:xfrm>
          <a:prstGeom prst="rect">
            <a:avLst/>
          </a:prstGeom>
          <a:solidFill>
            <a:srgbClr val="156082">
              <a:lumMod val="7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2860" tIns="17145" rIns="22860" bIns="17145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b="1" kern="100" dirty="0">
                <a:ea typeface="Calibri" panose="020F0502020204030204" pitchFamily="34" charset="0"/>
                <a:cs typeface="Arial" panose="020B0604020202020204" pitchFamily="34" charset="0"/>
              </a:rPr>
              <a:t>Biomarqueur implantatoire FIV</a:t>
            </a:r>
          </a:p>
          <a:p>
            <a:endParaRPr lang="fr-FR" dirty="0">
              <a:solidFill>
                <a:srgbClr val="FFFFFF"/>
              </a:solidFill>
              <a:latin typeface="Poppins" panose="020B0502040204020203" pitchFamily="2" charset="0"/>
            </a:endParaRPr>
          </a:p>
          <a:p>
            <a:endParaRPr lang="fr-FR" dirty="0"/>
          </a:p>
          <a:p>
            <a:r>
              <a:rPr lang="fr-FR" dirty="0"/>
              <a:t>Définition d’un CD146 soluble comme biomarqueur de la sélection embryonnaire.</a:t>
            </a:r>
          </a:p>
          <a:p>
            <a:endParaRPr lang="fr-FR" dirty="0"/>
          </a:p>
          <a:p>
            <a:r>
              <a:rPr lang="fr-FR" i="1" dirty="0" err="1"/>
              <a:t>Comaturation</a:t>
            </a:r>
            <a:r>
              <a:rPr lang="fr-FR" i="1" dirty="0"/>
              <a:t> partenariale/ OSLE</a:t>
            </a:r>
          </a:p>
          <a:p>
            <a:endParaRPr lang="fr-FR" dirty="0"/>
          </a:p>
        </p:txBody>
      </p:sp>
      <p:pic>
        <p:nvPicPr>
          <p:cNvPr id="2052" name="Picture 4" descr="BIOTEM - Medicalps">
            <a:extLst>
              <a:ext uri="{FF2B5EF4-FFF2-40B4-BE49-F238E27FC236}">
                <a16:creationId xmlns:a16="http://schemas.microsoft.com/office/drawing/2014/main" id="{E6227C70-0F3D-41AD-9F67-42C78015B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87" y="2087618"/>
            <a:ext cx="964377" cy="9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yndivia – Making a difference in ADC with GeminiMab™ and DAR1™">
            <a:extLst>
              <a:ext uri="{FF2B5EF4-FFF2-40B4-BE49-F238E27FC236}">
                <a16:creationId xmlns:a16="http://schemas.microsoft.com/office/drawing/2014/main" id="{BB886A65-C040-4056-9CA8-8F1A2832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49" y="1890550"/>
            <a:ext cx="1347734" cy="134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616B8B2-50C6-4A5E-BC7A-299E459F2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6" y="1184074"/>
            <a:ext cx="6756403" cy="4206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altLang="fr-FR" sz="2400" b="1" cap="small" dirty="0">
                <a:solidFill>
                  <a:srgbClr val="0070C0"/>
                </a:solidFill>
                <a:latin typeface="Barlow Condensed Bold"/>
              </a:rPr>
              <a:t>Diagnostic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606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029E3A-288F-446D-82B4-73FE37C1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79313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B17C6A0-65A1-411B-9BEC-55EE409CE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591"/>
          <a:stretch/>
        </p:blipFill>
        <p:spPr>
          <a:xfrm>
            <a:off x="7509164" y="0"/>
            <a:ext cx="4682836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383691A-01D7-44A9-AB37-7FF191320335}"/>
              </a:ext>
            </a:extLst>
          </p:cNvPr>
          <p:cNvSpPr txBox="1"/>
          <p:nvPr/>
        </p:nvSpPr>
        <p:spPr>
          <a:xfrm>
            <a:off x="1000858" y="509437"/>
            <a:ext cx="671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317D8F"/>
                </a:solidFill>
              </a:rPr>
              <a:t>Sommaire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7688275-7723-43FB-884C-0CB3FF1B5F36}"/>
              </a:ext>
            </a:extLst>
          </p:cNvPr>
          <p:cNvSpPr txBox="1"/>
          <p:nvPr/>
        </p:nvSpPr>
        <p:spPr>
          <a:xfrm>
            <a:off x="2112352" y="1997839"/>
            <a:ext cx="44899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17D8F"/>
                </a:solidFill>
              </a:rPr>
              <a:t>La SATT Sud-Est</a:t>
            </a:r>
          </a:p>
          <a:p>
            <a:endParaRPr lang="fr-FR" dirty="0">
              <a:solidFill>
                <a:srgbClr val="317D8F"/>
              </a:solidFill>
            </a:endParaRPr>
          </a:p>
          <a:p>
            <a:endParaRPr lang="fr-FR" dirty="0">
              <a:solidFill>
                <a:srgbClr val="317D8F"/>
              </a:solidFill>
            </a:endParaRPr>
          </a:p>
          <a:p>
            <a:r>
              <a:rPr lang="fr-FR" dirty="0">
                <a:solidFill>
                  <a:srgbClr val="317D8F"/>
                </a:solidFill>
              </a:rPr>
              <a:t>Qu’est ce que la valorisation ?</a:t>
            </a:r>
          </a:p>
          <a:p>
            <a:endParaRPr lang="fr-FR" dirty="0">
              <a:solidFill>
                <a:srgbClr val="317D8F"/>
              </a:solidFill>
            </a:endParaRPr>
          </a:p>
          <a:p>
            <a:endParaRPr lang="fr-FR" dirty="0">
              <a:solidFill>
                <a:srgbClr val="317D8F"/>
              </a:solidFill>
            </a:endParaRPr>
          </a:p>
          <a:p>
            <a:r>
              <a:rPr lang="fr-FR" dirty="0">
                <a:solidFill>
                  <a:srgbClr val="317D8F"/>
                </a:solidFill>
              </a:rPr>
              <a:t>Le transfert des innovations  </a:t>
            </a:r>
          </a:p>
          <a:p>
            <a:r>
              <a:rPr lang="fr-FR" dirty="0">
                <a:solidFill>
                  <a:srgbClr val="317D8F"/>
                </a:solidFill>
              </a:rPr>
              <a:t> </a:t>
            </a:r>
          </a:p>
          <a:p>
            <a:endParaRPr lang="fr-FR" dirty="0">
              <a:solidFill>
                <a:srgbClr val="317D8F"/>
              </a:solidFill>
            </a:endParaRPr>
          </a:p>
          <a:p>
            <a:r>
              <a:rPr lang="fr-FR" dirty="0">
                <a:solidFill>
                  <a:srgbClr val="317D8F"/>
                </a:solidFill>
              </a:rPr>
              <a:t>Quelques exemples de succès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6CD62A-BD44-407A-A3B3-9558E88D98F6}"/>
              </a:ext>
            </a:extLst>
          </p:cNvPr>
          <p:cNvSpPr txBox="1"/>
          <p:nvPr/>
        </p:nvSpPr>
        <p:spPr>
          <a:xfrm>
            <a:off x="1000858" y="1739769"/>
            <a:ext cx="84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317D8F"/>
                </a:solidFill>
              </a:rPr>
              <a:t>1</a:t>
            </a:r>
            <a:endParaRPr lang="fr-FR" sz="2400" b="1" dirty="0">
              <a:solidFill>
                <a:srgbClr val="317D8F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94E372-046D-42E3-A706-E18FC12226F7}"/>
              </a:ext>
            </a:extLst>
          </p:cNvPr>
          <p:cNvSpPr txBox="1"/>
          <p:nvPr/>
        </p:nvSpPr>
        <p:spPr>
          <a:xfrm>
            <a:off x="1000858" y="2605216"/>
            <a:ext cx="84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317D8F"/>
                </a:solidFill>
              </a:rPr>
              <a:t>2</a:t>
            </a:r>
            <a:endParaRPr lang="fr-FR" sz="2400" b="1" dirty="0">
              <a:solidFill>
                <a:srgbClr val="317D8F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C599C4-A093-4CFD-9183-C7FD7A35CCE8}"/>
              </a:ext>
            </a:extLst>
          </p:cNvPr>
          <p:cNvSpPr txBox="1"/>
          <p:nvPr/>
        </p:nvSpPr>
        <p:spPr>
          <a:xfrm>
            <a:off x="1000858" y="3466892"/>
            <a:ext cx="84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317D8F"/>
                </a:solidFill>
              </a:rPr>
              <a:t>3</a:t>
            </a:r>
            <a:endParaRPr lang="fr-FR" sz="2400" b="1" dirty="0">
              <a:solidFill>
                <a:srgbClr val="317D8F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11E53C-0CEE-46C0-8B0C-C8ADB9CCB1AE}"/>
              </a:ext>
            </a:extLst>
          </p:cNvPr>
          <p:cNvSpPr txBox="1"/>
          <p:nvPr/>
        </p:nvSpPr>
        <p:spPr>
          <a:xfrm>
            <a:off x="1000858" y="4286039"/>
            <a:ext cx="84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317D8F"/>
                </a:solidFill>
              </a:rPr>
              <a:t>4</a:t>
            </a:r>
            <a:endParaRPr lang="fr-FR" sz="2400" b="1" dirty="0">
              <a:solidFill>
                <a:srgbClr val="317D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4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402E8A46-6CDA-4B5D-827A-9498525D5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876"/>
            <a:ext cx="12192000" cy="66294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FA36333-628A-4964-BF0E-402BB800A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063" y="173110"/>
            <a:ext cx="10178562" cy="282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cap="small" dirty="0">
                <a:solidFill>
                  <a:schemeClr val="bg1"/>
                </a:solidFill>
                <a:latin typeface="Trebuchet MS"/>
                <a:ea typeface="+mj-ea"/>
              </a:rPr>
              <a:t>SATT SUD-EST : Un Guichet unique pour la Valorisation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32CF05-9FAA-446F-ACB8-28095F5252C1}"/>
              </a:ext>
            </a:extLst>
          </p:cNvPr>
          <p:cNvSpPr txBox="1"/>
          <p:nvPr/>
        </p:nvSpPr>
        <p:spPr>
          <a:xfrm>
            <a:off x="308043" y="1759171"/>
            <a:ext cx="3792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Une société par actions simplifiée au service des actionnaires publics </a:t>
            </a:r>
          </a:p>
        </p:txBody>
      </p:sp>
      <p:pic>
        <p:nvPicPr>
          <p:cNvPr id="15" name="Espace réservé du contenu 7" descr="Indics1EN_SsChiffres.png">
            <a:extLst>
              <a:ext uri="{FF2B5EF4-FFF2-40B4-BE49-F238E27FC236}">
                <a16:creationId xmlns:a16="http://schemas.microsoft.com/office/drawing/2014/main" id="{851AFD82-B6F5-4573-8FCC-8284DE99E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12" r="-8112"/>
          <a:stretch>
            <a:fillRect/>
          </a:stretch>
        </p:blipFill>
        <p:spPr>
          <a:xfrm>
            <a:off x="4759271" y="1562178"/>
            <a:ext cx="5307161" cy="3879226"/>
          </a:xfrm>
          <a:solidFill>
            <a:schemeClr val="accent4">
              <a:lumMod val="20000"/>
              <a:lumOff val="80000"/>
              <a:alpha val="50196"/>
            </a:schemeClr>
          </a:solidFill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8463153-9C0F-4335-97F5-5CA504C0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21409" y="1660212"/>
            <a:ext cx="1071562" cy="107156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25DAB99D-BF85-47EA-918F-746766601A4A}"/>
              </a:ext>
            </a:extLst>
          </p:cNvPr>
          <p:cNvGrpSpPr/>
          <p:nvPr/>
        </p:nvGrpSpPr>
        <p:grpSpPr>
          <a:xfrm>
            <a:off x="9514298" y="2542828"/>
            <a:ext cx="2283070" cy="2013228"/>
            <a:chOff x="6096000" y="747712"/>
            <a:chExt cx="5715000" cy="5362575"/>
          </a:xfrm>
        </p:grpSpPr>
        <p:pic>
          <p:nvPicPr>
            <p:cNvPr id="13" name="Picture 4" descr="Réseau SATT">
              <a:extLst>
                <a:ext uri="{FF2B5EF4-FFF2-40B4-BE49-F238E27FC236}">
                  <a16:creationId xmlns:a16="http://schemas.microsoft.com/office/drawing/2014/main" id="{293A71FC-BF9B-4B58-A86B-F93AB7739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747712"/>
              <a:ext cx="5715000" cy="536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Accueil - SATT Sud-Est">
              <a:extLst>
                <a:ext uri="{FF2B5EF4-FFF2-40B4-BE49-F238E27FC236}">
                  <a16:creationId xmlns:a16="http://schemas.microsoft.com/office/drawing/2014/main" id="{F4E74C3C-1ABA-4724-B9B9-7064CC9E4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8068" y="5218861"/>
              <a:ext cx="1264013" cy="604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E4E9601-6FF3-4731-9C1B-49513E264EB7}"/>
              </a:ext>
            </a:extLst>
          </p:cNvPr>
          <p:cNvSpPr txBox="1"/>
          <p:nvPr/>
        </p:nvSpPr>
        <p:spPr>
          <a:xfrm>
            <a:off x="8054211" y="2373902"/>
            <a:ext cx="952206" cy="307777"/>
          </a:xfrm>
          <a:prstGeom prst="rect">
            <a:avLst/>
          </a:prstGeom>
          <a:solidFill>
            <a:srgbClr val="FDFC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spc="300" dirty="0">
                <a:latin typeface="Impact" panose="020B0806030902050204" pitchFamily="34" charset="0"/>
              </a:rPr>
              <a:t>PIA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96CACDB-5756-4608-A92E-E408438621D9}"/>
              </a:ext>
            </a:extLst>
          </p:cNvPr>
          <p:cNvGrpSpPr/>
          <p:nvPr/>
        </p:nvGrpSpPr>
        <p:grpSpPr>
          <a:xfrm>
            <a:off x="3742087" y="1010453"/>
            <a:ext cx="1363449" cy="1363449"/>
            <a:chOff x="3527529" y="2418486"/>
            <a:chExt cx="2141220" cy="2141220"/>
          </a:xfrm>
        </p:grpSpPr>
        <p:pic>
          <p:nvPicPr>
            <p:cNvPr id="6" name="Graphique 5" descr="Ruban avec un remplissage uni">
              <a:extLst>
                <a:ext uri="{FF2B5EF4-FFF2-40B4-BE49-F238E27FC236}">
                  <a16:creationId xmlns:a16="http://schemas.microsoft.com/office/drawing/2014/main" id="{25B4154A-B1BF-4E3C-BC4C-BBA2A7C32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27529" y="2418486"/>
              <a:ext cx="2141220" cy="2141220"/>
            </a:xfrm>
            <a:prstGeom prst="rect">
              <a:avLst/>
            </a:prstGeom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8655EC2-86E6-4C93-9FB7-3EFB4E08CB6F}"/>
                </a:ext>
              </a:extLst>
            </p:cNvPr>
            <p:cNvSpPr/>
            <p:nvPr/>
          </p:nvSpPr>
          <p:spPr>
            <a:xfrm>
              <a:off x="4113163" y="2687702"/>
              <a:ext cx="991361" cy="9913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F20A1F57-2E13-4046-B848-B321BC9C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81047" y="2742375"/>
              <a:ext cx="877126" cy="877126"/>
            </a:xfrm>
            <a:prstGeom prst="rect">
              <a:avLst/>
            </a:prstGeom>
          </p:spPr>
        </p:pic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3F5DACF2-5A5A-47F9-9C17-167AEF3DB1A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949" t="41896"/>
          <a:stretch/>
        </p:blipFill>
        <p:spPr>
          <a:xfrm>
            <a:off x="2943954" y="3085512"/>
            <a:ext cx="575295" cy="60895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57AE603-376D-4854-A483-C6769FC3FFB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44" t="36586" b="22894"/>
          <a:stretch/>
        </p:blipFill>
        <p:spPr>
          <a:xfrm>
            <a:off x="1985355" y="4495440"/>
            <a:ext cx="944689" cy="38910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E375CD6-FFD1-458A-9E5A-3CE59D127AD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4637"/>
          <a:stretch/>
        </p:blipFill>
        <p:spPr>
          <a:xfrm>
            <a:off x="1651599" y="3778774"/>
            <a:ext cx="612007" cy="459919"/>
          </a:xfrm>
          <a:prstGeom prst="rect">
            <a:avLst/>
          </a:prstGeom>
        </p:spPr>
      </p:pic>
      <p:pic>
        <p:nvPicPr>
          <p:cNvPr id="34" name="Picture 2" descr="Fichier:Logo Centre national de la recherche scientifique ...">
            <a:extLst>
              <a:ext uri="{FF2B5EF4-FFF2-40B4-BE49-F238E27FC236}">
                <a16:creationId xmlns:a16="http://schemas.microsoft.com/office/drawing/2014/main" id="{B1DD529D-E410-4D44-908A-4C8936A2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68" y="3062050"/>
            <a:ext cx="575295" cy="5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00E88A31-34D8-4F9E-AFA3-1A256B6FF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23" y="2681679"/>
            <a:ext cx="1062699" cy="27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>
            <a:extLst>
              <a:ext uri="{FF2B5EF4-FFF2-40B4-BE49-F238E27FC236}">
                <a16:creationId xmlns:a16="http://schemas.microsoft.com/office/drawing/2014/main" id="{2FFFDAA0-5C28-445E-80C9-DE6EF1E8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35" y="2679359"/>
            <a:ext cx="1049867" cy="2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Logo INSERM | Laboratoire de Traitement de l'Information ...">
            <a:extLst>
              <a:ext uri="{FF2B5EF4-FFF2-40B4-BE49-F238E27FC236}">
                <a16:creationId xmlns:a16="http://schemas.microsoft.com/office/drawing/2014/main" id="{294BAF69-48C8-46B5-9995-085E90BE7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3" y="3262970"/>
            <a:ext cx="721659" cy="2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id="{BCBDEA76-E47D-4E94-9B61-BECB48A86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6" y="3771467"/>
            <a:ext cx="431137" cy="53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>
            <a:extLst>
              <a:ext uri="{FF2B5EF4-FFF2-40B4-BE49-F238E27FC236}">
                <a16:creationId xmlns:a16="http://schemas.microsoft.com/office/drawing/2014/main" id="{1BB39DD7-E9D0-49A0-8846-6B92EBF0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81" y="3857757"/>
            <a:ext cx="1049867" cy="38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id="{857EEE9A-ADE4-4BD8-B1B8-C7286B2D8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26" y="4498281"/>
            <a:ext cx="651698" cy="34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32EE0844-EFE0-49C5-9178-F6F0BF59747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7"/>
            <a:ext cx="12192000" cy="270933"/>
          </a:xfrm>
          <a:prstGeom prst="rect">
            <a:avLst/>
          </a:prstGeom>
        </p:spPr>
      </p:pic>
      <p:pic>
        <p:nvPicPr>
          <p:cNvPr id="2" name="Picture 2" descr="Logo amU-CVEC | Aix Marseille Université">
            <a:extLst>
              <a:ext uri="{FF2B5EF4-FFF2-40B4-BE49-F238E27FC236}">
                <a16:creationId xmlns:a16="http://schemas.microsoft.com/office/drawing/2014/main" id="{84968FF3-41BC-DA70-64FC-9227C2324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4" y="2629660"/>
            <a:ext cx="885536" cy="38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5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4D4BD6-1ADD-4139-B46C-16903D813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EC7C631F-DBD0-464E-BA89-ED0765E129E8}"/>
              </a:ext>
            </a:extLst>
          </p:cNvPr>
          <p:cNvSpPr txBox="1">
            <a:spLocks/>
          </p:cNvSpPr>
          <p:nvPr/>
        </p:nvSpPr>
        <p:spPr>
          <a:xfrm>
            <a:off x="245748" y="78597"/>
            <a:ext cx="6332538" cy="592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657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203864"/>
                </a:solidFill>
              </a:defRPr>
            </a:pPr>
            <a:r>
              <a:rPr kumimoji="0" lang="fr-FR" sz="2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NOTRE PERIMETRE D’INTERVENTION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1E12BA1-3A65-49B3-ADD9-1E70A158D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973" y="2383490"/>
            <a:ext cx="503109" cy="62067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D087971-C5BC-451C-B5F1-584CEA7CE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203" y="5069131"/>
            <a:ext cx="1540054" cy="44846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B3323B2-3DCF-411F-9CD7-20A47BCA7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081" y="5833099"/>
            <a:ext cx="1016365" cy="41374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43DA0D4-CB5D-4390-9B92-E80641F94BD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8444672" y="3255345"/>
            <a:ext cx="1343513" cy="342595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:a16="http://schemas.microsoft.com/office/drawing/2014/main" id="{B493D63D-8406-48BE-A93A-47A10DD65A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9702" y="3202407"/>
            <a:ext cx="884539" cy="44846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0BC58E4-7296-4E65-971D-7C87529DF1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0513" y="4792599"/>
            <a:ext cx="1120829" cy="264291"/>
          </a:xfrm>
          <a:prstGeom prst="rect">
            <a:avLst/>
          </a:prstGeom>
        </p:spPr>
      </p:pic>
      <p:pic>
        <p:nvPicPr>
          <p:cNvPr id="39" name="Graphique 38">
            <a:extLst>
              <a:ext uri="{FF2B5EF4-FFF2-40B4-BE49-F238E27FC236}">
                <a16:creationId xmlns:a16="http://schemas.microsoft.com/office/drawing/2014/main" id="{893EA2D4-2EFB-4917-BE80-0796E70E39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11632" y="4606559"/>
            <a:ext cx="1192549" cy="367516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:a16="http://schemas.microsoft.com/office/drawing/2014/main" id="{9B23B13C-B318-4D37-9528-3009945C48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42343" y="4606559"/>
            <a:ext cx="1192550" cy="377579"/>
          </a:xfrm>
          <a:prstGeom prst="rect">
            <a:avLst/>
          </a:prstGeom>
        </p:spPr>
      </p:pic>
      <p:pic>
        <p:nvPicPr>
          <p:cNvPr id="2052" name="Picture 4" descr="Bpifrance : un intranet collaboratif - étude de cas | Kaliop">
            <a:extLst>
              <a:ext uri="{FF2B5EF4-FFF2-40B4-BE49-F238E27FC236}">
                <a16:creationId xmlns:a16="http://schemas.microsoft.com/office/drawing/2014/main" id="{309A4AD9-E46A-4769-8947-649A2DF3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53" y="6226737"/>
            <a:ext cx="962960" cy="2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8">
            <a:extLst>
              <a:ext uri="{FF2B5EF4-FFF2-40B4-BE49-F238E27FC236}">
                <a16:creationId xmlns:a16="http://schemas.microsoft.com/office/drawing/2014/main" id="{F3EBE1B4-5C11-4AD2-894B-534BEDCA3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89" y="6143797"/>
            <a:ext cx="643124" cy="35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0" descr="France Digitale, l'Association française de normalisation (AFNOR) et le  Secrétariat général pour l'investissement (SGPI)">
            <a:extLst>
              <a:ext uri="{FF2B5EF4-FFF2-40B4-BE49-F238E27FC236}">
                <a16:creationId xmlns:a16="http://schemas.microsoft.com/office/drawing/2014/main" id="{5FC82446-0B10-4DD2-BED6-F9E2756E3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50" y="6057553"/>
            <a:ext cx="527099" cy="5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entre Psycle – Centre de recherche">
            <a:extLst>
              <a:ext uri="{FF2B5EF4-FFF2-40B4-BE49-F238E27FC236}">
                <a16:creationId xmlns:a16="http://schemas.microsoft.com/office/drawing/2014/main" id="{83C64AC8-9A96-42B0-9500-EB6FE24B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08" y="4640422"/>
            <a:ext cx="891743" cy="3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ichier:Logo Centre national de la recherche scientifique ...">
            <a:extLst>
              <a:ext uri="{FF2B5EF4-FFF2-40B4-BE49-F238E27FC236}">
                <a16:creationId xmlns:a16="http://schemas.microsoft.com/office/drawing/2014/main" id="{8E1CDA39-079F-471B-996B-0F7D2378F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21" y="5675825"/>
            <a:ext cx="643125" cy="6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7CDE4A78-5AB2-4E39-A079-A80A2C2C8944}"/>
              </a:ext>
            </a:extLst>
          </p:cNvPr>
          <p:cNvSpPr txBox="1"/>
          <p:nvPr/>
        </p:nvSpPr>
        <p:spPr>
          <a:xfrm>
            <a:off x="11547543" y="6581001"/>
            <a:ext cx="64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E5915E-2029-3D44-85F1-810C85D569E9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708" y="5993658"/>
            <a:ext cx="711202" cy="59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292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F75DA92-FE6A-4E6B-9686-A804BAA5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1" t="1478" r="841" b="2315"/>
          <a:stretch/>
        </p:blipFill>
        <p:spPr>
          <a:xfrm>
            <a:off x="554067" y="1319325"/>
            <a:ext cx="8415507" cy="4815905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6E76CC2-8187-40D2-874E-7F120A0AD2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238"/>
          <a:stretch/>
        </p:blipFill>
        <p:spPr>
          <a:xfrm>
            <a:off x="9300817" y="1838268"/>
            <a:ext cx="2705128" cy="37780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6550D83-2F34-4593-82BB-6DE5A2CCD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876"/>
            <a:ext cx="12192000" cy="6629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F16AC25-3D8D-4396-A3A1-A687A2729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7"/>
            <a:ext cx="12192000" cy="27093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B80DC864-7BB3-47E6-8C4D-1D86BF1A5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-9679"/>
            <a:ext cx="10810240" cy="630255"/>
          </a:xfrm>
        </p:spPr>
        <p:txBody>
          <a:bodyPr>
            <a:noAutofit/>
          </a:bodyPr>
          <a:lstStyle/>
          <a:p>
            <a:pPr algn="ctr"/>
            <a:r>
              <a:rPr lang="fr-FR" sz="2400" b="1" cap="small" dirty="0">
                <a:solidFill>
                  <a:schemeClr val="bg1"/>
                </a:solidFill>
                <a:latin typeface="Trebuchet MS"/>
                <a:cs typeface="+mn-cs"/>
              </a:rPr>
              <a:t>U</a:t>
            </a:r>
            <a:r>
              <a:rPr lang="fr-FR" sz="2000" b="1" cap="small" dirty="0">
                <a:solidFill>
                  <a:schemeClr val="bg1"/>
                </a:solidFill>
                <a:latin typeface="Trebuchet MS"/>
                <a:cs typeface="+mn-cs"/>
              </a:rPr>
              <a:t>N POSITIONNEMENT SANTE FORT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8FDA88-F35C-4EFC-9217-92A0A367E43A}"/>
              </a:ext>
            </a:extLst>
          </p:cNvPr>
          <p:cNvSpPr/>
          <p:nvPr/>
        </p:nvSpPr>
        <p:spPr>
          <a:xfrm>
            <a:off x="3107267" y="2116666"/>
            <a:ext cx="2988733" cy="2548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46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5CFEA877-CF5E-455F-97C2-84D893B92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876"/>
            <a:ext cx="12192000" cy="6629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64CF7B3-DF11-4882-8321-05C3AD943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-9679"/>
            <a:ext cx="10810240" cy="630255"/>
          </a:xfrm>
        </p:spPr>
        <p:txBody>
          <a:bodyPr>
            <a:noAutofit/>
          </a:bodyPr>
          <a:lstStyle/>
          <a:p>
            <a:pPr algn="ctr"/>
            <a:r>
              <a:rPr lang="fr-FR" sz="2000" b="1" cap="small" dirty="0">
                <a:solidFill>
                  <a:schemeClr val="bg1"/>
                </a:solidFill>
                <a:latin typeface="Trebuchet MS"/>
                <a:cs typeface="+mn-cs"/>
              </a:rPr>
              <a:t>DES PARTENARIATS/ACCORDS AVEC ACTEURS LOCAUX EN PACA ET AU NATIONAL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FD8E35-675C-4410-8A76-096387E12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604" y="4685242"/>
            <a:ext cx="7044273" cy="436092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1400" b="1" dirty="0">
                <a:solidFill>
                  <a:srgbClr val="317D8F"/>
                </a:solidFill>
              </a:rPr>
              <a:t> Autres TTO Nationaux</a:t>
            </a:r>
            <a:endParaRPr lang="fr-FR" sz="13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6C3BF5B-D4A9-41ED-A557-395692196476}"/>
              </a:ext>
            </a:extLst>
          </p:cNvPr>
          <p:cNvSpPr txBox="1"/>
          <p:nvPr/>
        </p:nvSpPr>
        <p:spPr>
          <a:xfrm>
            <a:off x="2578604" y="3914294"/>
            <a:ext cx="704427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rgbClr val="317D8F"/>
                </a:solidFill>
              </a:rPr>
              <a:t>Canceropôle</a:t>
            </a:r>
            <a:r>
              <a:rPr lang="fr-FR" sz="1400" b="1" dirty="0">
                <a:solidFill>
                  <a:srgbClr val="317D8F"/>
                </a:solidFill>
              </a:rPr>
              <a:t> PACA : </a:t>
            </a:r>
            <a:r>
              <a:rPr lang="fr-FR" sz="1400" dirty="0"/>
              <a:t>propulseur régional des recherches et innovations efficaces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B63015-8F54-443C-A6FA-85045E6BD7B5}"/>
              </a:ext>
            </a:extLst>
          </p:cNvPr>
          <p:cNvSpPr txBox="1"/>
          <p:nvPr/>
        </p:nvSpPr>
        <p:spPr>
          <a:xfrm>
            <a:off x="2569123" y="1739517"/>
            <a:ext cx="705375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317D8F"/>
                </a:solidFill>
              </a:rPr>
              <a:t>Incubateurs : </a:t>
            </a:r>
            <a:r>
              <a:rPr lang="fr-FR" sz="1400" dirty="0">
                <a:solidFill>
                  <a:srgbClr val="000000"/>
                </a:solidFill>
              </a:rPr>
              <a:t>s</a:t>
            </a:r>
            <a:r>
              <a:rPr lang="fr-FR" sz="1400" b="0" i="0" u="none" strike="noStrike" dirty="0">
                <a:effectLst/>
              </a:rPr>
              <a:t>t</a:t>
            </a:r>
            <a:r>
              <a:rPr lang="fr-FR" sz="1400" b="0" i="0" u="none" strike="noStrike" dirty="0">
                <a:solidFill>
                  <a:srgbClr val="000000"/>
                </a:solidFill>
                <a:effectLst/>
              </a:rPr>
              <a:t>ructure d'appui à la création d'entreprises, l'incubateur a pour objectif d’accompagner à la création d’entreprises performantes</a:t>
            </a:r>
          </a:p>
          <a:p>
            <a:r>
              <a:rPr lang="fr-FR" sz="1400" dirty="0">
                <a:solidFill>
                  <a:srgbClr val="000000"/>
                </a:solidFill>
                <a:sym typeface="Wingdings" panose="05000000000000000000" pitchFamily="2" charset="2"/>
              </a:rPr>
              <a:t>                          </a:t>
            </a:r>
            <a:endParaRPr lang="fr-FR" sz="14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083FA8C-CF57-4980-BCBA-81A457D6385B}"/>
              </a:ext>
            </a:extLst>
          </p:cNvPr>
          <p:cNvSpPr txBox="1"/>
          <p:nvPr/>
        </p:nvSpPr>
        <p:spPr>
          <a:xfrm>
            <a:off x="2578604" y="2673805"/>
            <a:ext cx="7044273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rtl="0" fontAlgn="base"/>
            <a:r>
              <a:rPr lang="fr-FR" sz="1400" b="1" dirty="0">
                <a:solidFill>
                  <a:srgbClr val="317D8F"/>
                </a:solidFill>
              </a:rPr>
              <a:t>Pôles de compétitivité : </a:t>
            </a:r>
            <a:r>
              <a:rPr lang="fr-FR" sz="1400" i="0" u="none" strike="noStrike" dirty="0">
                <a:effectLst/>
              </a:rPr>
              <a:t>structures de </a:t>
            </a:r>
            <a:r>
              <a:rPr lang="fr-FR" sz="1400" dirty="0"/>
              <a:t>s</a:t>
            </a:r>
            <a:r>
              <a:rPr lang="fr-FR" sz="1400" i="0" u="none" strike="noStrike" dirty="0">
                <a:effectLst/>
              </a:rPr>
              <a:t>outien à l’innovation des entreprises adhérentes</a:t>
            </a:r>
            <a:r>
              <a:rPr lang="en-US" sz="1400" i="0" dirty="0">
                <a:effectLst/>
              </a:rPr>
              <a:t>​</a:t>
            </a:r>
          </a:p>
          <a:p>
            <a:pPr marL="742950" lvl="1" indent="-285750" algn="just" fontAlgn="base">
              <a:buFont typeface="Wingdings" panose="05000000000000000000" pitchFamily="2" charset="2"/>
              <a:buChar char="ü"/>
            </a:pPr>
            <a:r>
              <a:rPr lang="fr-FR" sz="1400" i="0" u="none" strike="noStrike" dirty="0">
                <a:effectLst/>
              </a:rPr>
              <a:t> Favoriser le développement de projets collaboratifs de recherche et développement</a:t>
            </a:r>
            <a:r>
              <a:rPr lang="en-US" sz="1400" i="0" dirty="0">
                <a:effectLst/>
              </a:rPr>
              <a:t>​</a:t>
            </a:r>
            <a:endParaRPr lang="en-US" sz="1400" dirty="0"/>
          </a:p>
          <a:p>
            <a:pPr marL="742950" lvl="1" indent="-285750" algn="just" fontAlgn="base">
              <a:buFont typeface="Wingdings" panose="05000000000000000000" pitchFamily="2" charset="2"/>
              <a:buChar char="ü"/>
            </a:pPr>
            <a:r>
              <a:rPr lang="fr-FR" sz="1400" i="0" u="none" strike="noStrike" dirty="0">
                <a:effectLst/>
              </a:rPr>
              <a:t>Accompagner le développement et la croissance des entreprises adhérentes</a:t>
            </a:r>
            <a:r>
              <a:rPr lang="en-US" sz="1400" i="0" dirty="0">
                <a:effectLst/>
              </a:rPr>
              <a:t>​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E171F7C-2803-44B5-96B0-7D7216B61362}"/>
              </a:ext>
            </a:extLst>
          </p:cNvPr>
          <p:cNvSpPr txBox="1"/>
          <p:nvPr/>
        </p:nvSpPr>
        <p:spPr>
          <a:xfrm>
            <a:off x="2622407" y="5473085"/>
            <a:ext cx="7000470" cy="307777"/>
          </a:xfrm>
          <a:prstGeom prst="rect">
            <a:avLst/>
          </a:prstGeom>
          <a:noFill/>
          <a:ln>
            <a:solidFill>
              <a:srgbClr val="317D8F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317D8F"/>
                </a:solidFill>
              </a:rPr>
              <a:t>UPE, CCI, </a:t>
            </a:r>
            <a:r>
              <a:rPr lang="fr-FR" sz="1400" b="1" dirty="0" err="1">
                <a:solidFill>
                  <a:srgbClr val="317D8F"/>
                </a:solidFill>
              </a:rPr>
              <a:t>etc</a:t>
            </a:r>
            <a:r>
              <a:rPr lang="fr-FR" sz="1400" b="1" dirty="0">
                <a:solidFill>
                  <a:srgbClr val="317D8F"/>
                </a:solidFill>
              </a:rPr>
              <a:t> …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E35A93A-64A2-4553-B7B6-4FFF5CEF1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7"/>
            <a:ext cx="12192000" cy="27093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85A6C602-0ABB-4B82-B713-AF73FFE2297D}"/>
              </a:ext>
            </a:extLst>
          </p:cNvPr>
          <p:cNvSpPr txBox="1"/>
          <p:nvPr/>
        </p:nvSpPr>
        <p:spPr>
          <a:xfrm>
            <a:off x="2569123" y="995271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cap="small" dirty="0">
                <a:solidFill>
                  <a:srgbClr val="0070C0"/>
                </a:solidFill>
                <a:latin typeface="Barlow Condensed Bold"/>
              </a:rPr>
              <a:t>Un rayonnement local &amp; maillage national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92407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83C7F85F-0A15-4112-8138-4B2628A30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876"/>
            <a:ext cx="12192000" cy="66294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6A80900-71A5-443D-BE8A-D91C7F692FF5}"/>
              </a:ext>
            </a:extLst>
          </p:cNvPr>
          <p:cNvSpPr txBox="1">
            <a:spLocks/>
          </p:cNvSpPr>
          <p:nvPr/>
        </p:nvSpPr>
        <p:spPr>
          <a:xfrm>
            <a:off x="538265" y="1884883"/>
            <a:ext cx="10912270" cy="425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7DDD6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1000"/>
              </a:spcBef>
              <a:buNone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C’est rendre utilisable ou commercialisable les résultats issus de la recherche.</a:t>
            </a:r>
          </a:p>
          <a:p>
            <a:pPr marL="449263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Protéger les résultats de recherche (brevet, logiciel, secret, etc...)</a:t>
            </a:r>
          </a:p>
          <a:p>
            <a:pPr marL="449263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Exploiter ces résultats, rechercher des partenaires industriels et transférer vers le monde économique (licence, cession)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+mn-lt"/>
              </a:rPr>
              <a:t>-&gt;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: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transformer l’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invention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innovation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9551CCE-3FDB-48DF-B452-68AE24CA4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01" y="3875542"/>
            <a:ext cx="17399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7">
            <a:extLst>
              <a:ext uri="{FF2B5EF4-FFF2-40B4-BE49-F238E27FC236}">
                <a16:creationId xmlns:a16="http://schemas.microsoft.com/office/drawing/2014/main" id="{08CC7ED3-642D-4AC2-87E8-10C695AE8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651" y="3740605"/>
            <a:ext cx="1620837" cy="12890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8D78CCA7-D777-4BCD-A9F2-B305CFEA4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998" y="3974752"/>
            <a:ext cx="149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Lucida Sans Unicode" pitchFamily="34" charset="0"/>
              </a:rPr>
              <a:t>Recherche académique / clinique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98E069A0-0F60-4ABA-A862-73E79FE79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463" y="3734502"/>
            <a:ext cx="1620838" cy="12890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68D20C3C-205B-44F2-9C1A-30DD0F59D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353" y="4208391"/>
            <a:ext cx="149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Lucida Sans Unicode" pitchFamily="34" charset="0"/>
              </a:rPr>
              <a:t>Industriels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30A567A9-E341-417D-AB3A-A6A77D25E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451" y="4840942"/>
            <a:ext cx="284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Lucida Sans Unicode" pitchFamily="34" charset="0"/>
              </a:rPr>
              <a:t>Structure de valorisation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Lucida Sans Unicode" pitchFamily="34" charset="0"/>
              </a:rPr>
              <a:t>Structure d</a:t>
            </a:r>
            <a:r>
              <a:rPr kumimoji="0" lang="fr-FR" altLang="fr-FR" sz="1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Lucida Sans Unicode" pitchFamily="34" charset="0"/>
              </a:rPr>
              <a:t>’interface</a:t>
            </a:r>
            <a:endParaRPr kumimoji="0" lang="fr-FR" altLang="fr-FR" sz="14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40B35F5-3AEF-4B4B-BAEF-2F3703073EC1}"/>
              </a:ext>
            </a:extLst>
          </p:cNvPr>
          <p:cNvSpPr txBox="1"/>
          <p:nvPr/>
        </p:nvSpPr>
        <p:spPr>
          <a:xfrm>
            <a:off x="3775021" y="5630670"/>
            <a:ext cx="501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anose="05000000000000000000" pitchFamily="2" charset="2"/>
              </a:rPr>
              <a:t>Favoriser le transfert de technologies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01374" y="-49081"/>
            <a:ext cx="10515600" cy="660474"/>
          </a:xfrm>
        </p:spPr>
        <p:txBody>
          <a:bodyPr>
            <a:normAutofit/>
          </a:bodyPr>
          <a:lstStyle/>
          <a:p>
            <a:pPr algn="ctr"/>
            <a:r>
              <a:rPr lang="fr-FR" sz="2000" b="1" cap="small" dirty="0">
                <a:solidFill>
                  <a:schemeClr val="bg1"/>
                </a:solidFill>
                <a:latin typeface="Trebuchet MS"/>
                <a:cs typeface="+mn-cs"/>
              </a:rPr>
              <a:t>QU’EST-CE QUE LA VALORISATION ?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067C1F8-A7ED-46DC-8A9F-5D5D8946C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7"/>
            <a:ext cx="12192000" cy="27093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F6EAE64-3DE5-4CCE-9710-92C76ECDE1AD}"/>
              </a:ext>
            </a:extLst>
          </p:cNvPr>
          <p:cNvSpPr txBox="1"/>
          <p:nvPr/>
        </p:nvSpPr>
        <p:spPr>
          <a:xfrm>
            <a:off x="964917" y="995081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cap="small" dirty="0">
                <a:solidFill>
                  <a:srgbClr val="0070C0"/>
                </a:solidFill>
                <a:latin typeface="Barlow Condensed Bold"/>
              </a:rPr>
              <a:t>La Valorisation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84463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3BE1ACEF-9C0C-DB46-B530-8A1A02BE1A2B}"/>
              </a:ext>
            </a:extLst>
          </p:cNvPr>
          <p:cNvGrpSpPr/>
          <p:nvPr/>
        </p:nvGrpSpPr>
        <p:grpSpPr>
          <a:xfrm>
            <a:off x="1051300" y="1957050"/>
            <a:ext cx="10226689" cy="3303040"/>
            <a:chOff x="790102" y="1859890"/>
            <a:chExt cx="10226689" cy="330304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0BF5AB6-BABE-3648-8324-CAD0A3E774AF}"/>
                </a:ext>
              </a:extLst>
            </p:cNvPr>
            <p:cNvGrpSpPr/>
            <p:nvPr/>
          </p:nvGrpSpPr>
          <p:grpSpPr>
            <a:xfrm>
              <a:off x="790102" y="2882685"/>
              <a:ext cx="1399765" cy="1743562"/>
              <a:chOff x="790102" y="2882685"/>
              <a:chExt cx="1399765" cy="174356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F78D30E-739A-2E45-A46A-30F649D21F5E}"/>
                  </a:ext>
                </a:extLst>
              </p:cNvPr>
              <p:cNvSpPr/>
              <p:nvPr/>
            </p:nvSpPr>
            <p:spPr>
              <a:xfrm>
                <a:off x="790103" y="2882685"/>
                <a:ext cx="1399764" cy="852407"/>
              </a:xfrm>
              <a:prstGeom prst="rect">
                <a:avLst/>
              </a:prstGeom>
              <a:solidFill>
                <a:srgbClr val="07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4DA698CA-20C2-3F42-B50C-DE06C7DBD919}"/>
                  </a:ext>
                </a:extLst>
              </p:cNvPr>
              <p:cNvSpPr txBox="1"/>
              <p:nvPr/>
            </p:nvSpPr>
            <p:spPr>
              <a:xfrm>
                <a:off x="790102" y="3023724"/>
                <a:ext cx="1399764" cy="5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2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  <a:t>INVENTION</a:t>
                </a:r>
                <a:b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</a:b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  <a:t>DU CHERCHEUR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2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  <a:t>(techno push)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B4BF53-64A4-3541-B3B4-ED37E5022203}"/>
                  </a:ext>
                </a:extLst>
              </p:cNvPr>
              <p:cNvSpPr/>
              <p:nvPr/>
            </p:nvSpPr>
            <p:spPr>
              <a:xfrm>
                <a:off x="790103" y="3773840"/>
                <a:ext cx="1399764" cy="852407"/>
              </a:xfrm>
              <a:prstGeom prst="rect">
                <a:avLst/>
              </a:prstGeom>
              <a:solidFill>
                <a:srgbClr val="07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D7C194AE-29BF-704A-A34C-354CEE1B5D78}"/>
                  </a:ext>
                </a:extLst>
              </p:cNvPr>
              <p:cNvSpPr txBox="1"/>
              <p:nvPr/>
            </p:nvSpPr>
            <p:spPr>
              <a:xfrm>
                <a:off x="790102" y="3914879"/>
                <a:ext cx="1399764" cy="5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2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  <a:t>BESOIN</a:t>
                </a:r>
                <a:b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</a:b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  <a:t>DU MARCHÉ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2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  <a:t>(</a:t>
                </a:r>
                <a:r>
                  <a:rPr kumimoji="0" lang="fr-FR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  <a:t>market</a:t>
                </a:r>
                <a:r>
                  <a:rPr kumimoji="0" lang="fr-F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  <a:t> pull)</a:t>
                </a:r>
              </a:p>
            </p:txBody>
          </p: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A121602F-2BB0-4142-A098-2B81C5A71D32}"/>
                </a:ext>
              </a:extLst>
            </p:cNvPr>
            <p:cNvGrpSpPr/>
            <p:nvPr/>
          </p:nvGrpSpPr>
          <p:grpSpPr>
            <a:xfrm>
              <a:off x="2564659" y="3308888"/>
              <a:ext cx="2848857" cy="852407"/>
              <a:chOff x="2564659" y="3308888"/>
              <a:chExt cx="2848857" cy="852407"/>
            </a:xfrm>
          </p:grpSpPr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6D173046-3AD1-7C43-A22B-B09EABFF5BCA}"/>
                  </a:ext>
                </a:extLst>
              </p:cNvPr>
              <p:cNvGrpSpPr/>
              <p:nvPr/>
            </p:nvGrpSpPr>
            <p:grpSpPr>
              <a:xfrm>
                <a:off x="2564659" y="3308888"/>
                <a:ext cx="1399765" cy="852407"/>
                <a:chOff x="2564659" y="3308888"/>
                <a:chExt cx="1399765" cy="852407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35BB4B5-D6F0-8941-8BBC-5319B17A05BD}"/>
                    </a:ext>
                  </a:extLst>
                </p:cNvPr>
                <p:cNvSpPr/>
                <p:nvPr/>
              </p:nvSpPr>
              <p:spPr>
                <a:xfrm>
                  <a:off x="2564660" y="3308888"/>
                  <a:ext cx="1399764" cy="852407"/>
                </a:xfrm>
                <a:prstGeom prst="rect">
                  <a:avLst/>
                </a:prstGeom>
                <a:solidFill>
                  <a:srgbClr val="0085B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920BE61D-4937-1F41-8DF7-214A84521071}"/>
                    </a:ext>
                  </a:extLst>
                </p:cNvPr>
                <p:cNvSpPr txBox="1"/>
                <p:nvPr/>
              </p:nvSpPr>
              <p:spPr>
                <a:xfrm>
                  <a:off x="2564659" y="3560961"/>
                  <a:ext cx="1399764" cy="4257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2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+mn-ea"/>
                      <a:cs typeface="+mn-cs"/>
                    </a:rPr>
                    <a:t>DÉCLARATIONS D’INVENTION</a:t>
                  </a:r>
                </a:p>
              </p:txBody>
            </p:sp>
          </p:grpSp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CC83E174-F3F7-6D48-A9F0-13D974CC1555}"/>
                  </a:ext>
                </a:extLst>
              </p:cNvPr>
              <p:cNvGrpSpPr/>
              <p:nvPr/>
            </p:nvGrpSpPr>
            <p:grpSpPr>
              <a:xfrm>
                <a:off x="4013751" y="3308888"/>
                <a:ext cx="1399765" cy="852407"/>
                <a:chOff x="4013751" y="3308888"/>
                <a:chExt cx="1399765" cy="852407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53194C7-B37E-3940-9BD4-C8C289A4F2E1}"/>
                    </a:ext>
                  </a:extLst>
                </p:cNvPr>
                <p:cNvSpPr/>
                <p:nvPr/>
              </p:nvSpPr>
              <p:spPr>
                <a:xfrm>
                  <a:off x="4013752" y="3308888"/>
                  <a:ext cx="1399764" cy="852407"/>
                </a:xfrm>
                <a:prstGeom prst="rect">
                  <a:avLst/>
                </a:prstGeom>
                <a:solidFill>
                  <a:srgbClr val="0085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6A5F9E7E-A67B-404B-A821-9A6A48289140}"/>
                    </a:ext>
                  </a:extLst>
                </p:cNvPr>
                <p:cNvSpPr txBox="1"/>
                <p:nvPr/>
              </p:nvSpPr>
              <p:spPr>
                <a:xfrm>
                  <a:off x="4013751" y="3615204"/>
                  <a:ext cx="1399764" cy="259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2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+mn-ea"/>
                      <a:cs typeface="+mn-cs"/>
                    </a:rPr>
                    <a:t>SÉLECTION</a:t>
                  </a:r>
                </a:p>
              </p:txBody>
            </p:sp>
          </p:grpSp>
        </p:grp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FD34EF4C-BA90-F242-B80B-810BAB013EA6}"/>
                </a:ext>
              </a:extLst>
            </p:cNvPr>
            <p:cNvSpPr/>
            <p:nvPr/>
          </p:nvSpPr>
          <p:spPr>
            <a:xfrm rot="5400000">
              <a:off x="2280648" y="3688595"/>
              <a:ext cx="234807" cy="123987"/>
            </a:xfrm>
            <a:prstGeom prst="triangle">
              <a:avLst/>
            </a:prstGeom>
            <a:solidFill>
              <a:srgbClr val="004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0A9390B5-79E1-DF4E-B059-4B144EB2E945}"/>
                </a:ext>
              </a:extLst>
            </p:cNvPr>
            <p:cNvSpPr/>
            <p:nvPr/>
          </p:nvSpPr>
          <p:spPr>
            <a:xfrm rot="5400000">
              <a:off x="5527543" y="3688595"/>
              <a:ext cx="234807" cy="123987"/>
            </a:xfrm>
            <a:prstGeom prst="triangle">
              <a:avLst/>
            </a:prstGeom>
            <a:solidFill>
              <a:srgbClr val="004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15C10AB-7BE0-7B43-B0B3-87AFB3FF9610}"/>
                </a:ext>
              </a:extLst>
            </p:cNvPr>
            <p:cNvGrpSpPr/>
            <p:nvPr/>
          </p:nvGrpSpPr>
          <p:grpSpPr>
            <a:xfrm>
              <a:off x="7584771" y="3311002"/>
              <a:ext cx="1467599" cy="852407"/>
              <a:chOff x="7584771" y="3311002"/>
              <a:chExt cx="1467599" cy="85240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13898BB-6D14-C446-A738-F2D369FA7409}"/>
                  </a:ext>
                </a:extLst>
              </p:cNvPr>
              <p:cNvSpPr/>
              <p:nvPr/>
            </p:nvSpPr>
            <p:spPr>
              <a:xfrm>
                <a:off x="7603993" y="3311002"/>
                <a:ext cx="1399764" cy="852407"/>
              </a:xfrm>
              <a:prstGeom prst="rect">
                <a:avLst/>
              </a:prstGeom>
              <a:solidFill>
                <a:srgbClr val="1C2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0B002B20-1BC2-6A47-B0E0-FCDCD285F8BF}"/>
                  </a:ext>
                </a:extLst>
              </p:cNvPr>
              <p:cNvSpPr txBox="1"/>
              <p:nvPr/>
            </p:nvSpPr>
            <p:spPr>
              <a:xfrm>
                <a:off x="7584771" y="3373594"/>
                <a:ext cx="1467599" cy="7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2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  <a:t>Eventuelle (CO)MATURATION</a:t>
                </a:r>
                <a:b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</a:br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  <a:t>± partenariat</a:t>
                </a:r>
                <a:b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</a:br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  <a:t>R&amp;D</a:t>
                </a: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70302020209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FF6415AD-3D8F-2440-8844-8A4CDFCD78A9}"/>
                </a:ext>
              </a:extLst>
            </p:cNvPr>
            <p:cNvSpPr/>
            <p:nvPr/>
          </p:nvSpPr>
          <p:spPr>
            <a:xfrm rot="5400000">
              <a:off x="7334278" y="3688595"/>
              <a:ext cx="234807" cy="123987"/>
            </a:xfrm>
            <a:prstGeom prst="triangle">
              <a:avLst/>
            </a:prstGeom>
            <a:solidFill>
              <a:srgbClr val="004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8CCB0E90-B3C9-364D-B002-015D069FB1E6}"/>
                </a:ext>
              </a:extLst>
            </p:cNvPr>
            <p:cNvGrpSpPr/>
            <p:nvPr/>
          </p:nvGrpSpPr>
          <p:grpSpPr>
            <a:xfrm>
              <a:off x="9252181" y="2063644"/>
              <a:ext cx="1764610" cy="3002640"/>
              <a:chOff x="9252181" y="2063644"/>
              <a:chExt cx="1764610" cy="3002640"/>
            </a:xfrm>
          </p:grpSpPr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589C8DEA-7F8A-E048-9626-3163734740DC}"/>
                  </a:ext>
                </a:extLst>
              </p:cNvPr>
              <p:cNvGrpSpPr/>
              <p:nvPr/>
            </p:nvGrpSpPr>
            <p:grpSpPr>
              <a:xfrm>
                <a:off x="9427639" y="2425671"/>
                <a:ext cx="1511292" cy="852407"/>
                <a:chOff x="9427639" y="2425671"/>
                <a:chExt cx="1511292" cy="852407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1BC2C96-6F4A-0245-8103-38099067557A}"/>
                    </a:ext>
                  </a:extLst>
                </p:cNvPr>
                <p:cNvSpPr/>
                <p:nvPr/>
              </p:nvSpPr>
              <p:spPr>
                <a:xfrm>
                  <a:off x="9478442" y="2425671"/>
                  <a:ext cx="1399764" cy="852407"/>
                </a:xfrm>
                <a:prstGeom prst="rect">
                  <a:avLst/>
                </a:prstGeom>
                <a:solidFill>
                  <a:srgbClr val="A4A9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15DFAECE-4FC0-DE45-BAF3-D8515AC01077}"/>
                    </a:ext>
                  </a:extLst>
                </p:cNvPr>
                <p:cNvSpPr txBox="1"/>
                <p:nvPr/>
              </p:nvSpPr>
              <p:spPr>
                <a:xfrm>
                  <a:off x="9427639" y="2694678"/>
                  <a:ext cx="1511292" cy="4257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2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+mn-ea"/>
                      <a:cs typeface="+mn-cs"/>
                    </a:rPr>
                    <a:t>TRANSFERT VERS L’INDUSTRIE</a:t>
                  </a:r>
                </a:p>
              </p:txBody>
            </p:sp>
          </p:grpSp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5907D29A-C834-BE47-928E-82AB09C38224}"/>
                  </a:ext>
                </a:extLst>
              </p:cNvPr>
              <p:cNvGrpSpPr/>
              <p:nvPr/>
            </p:nvGrpSpPr>
            <p:grpSpPr>
              <a:xfrm>
                <a:off x="9450638" y="4213877"/>
                <a:ext cx="1476428" cy="852407"/>
                <a:chOff x="9450638" y="4213877"/>
                <a:chExt cx="1476428" cy="852407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E4AEE839-C8A5-2949-BA75-E53B2DBE9D94}"/>
                    </a:ext>
                  </a:extLst>
                </p:cNvPr>
                <p:cNvSpPr/>
                <p:nvPr/>
              </p:nvSpPr>
              <p:spPr>
                <a:xfrm>
                  <a:off x="9478442" y="4213877"/>
                  <a:ext cx="1399764" cy="852407"/>
                </a:xfrm>
                <a:prstGeom prst="rect">
                  <a:avLst/>
                </a:prstGeom>
                <a:solidFill>
                  <a:srgbClr val="A4A9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id="{C9D382A2-A758-2C43-8646-D0824D83246D}"/>
                    </a:ext>
                  </a:extLst>
                </p:cNvPr>
                <p:cNvSpPr txBox="1"/>
                <p:nvPr/>
              </p:nvSpPr>
              <p:spPr>
                <a:xfrm>
                  <a:off x="9450638" y="4368230"/>
                  <a:ext cx="1476428" cy="5924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2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+mn-ea"/>
                      <a:cs typeface="+mn-cs"/>
                    </a:rPr>
                    <a:t>TRANSFERT VERS</a:t>
                  </a:r>
                  <a:b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+mn-ea"/>
                      <a:cs typeface="+mn-cs"/>
                    </a:rPr>
                  </a:b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+mn-ea"/>
                      <a:cs typeface="+mn-cs"/>
                    </a:rPr>
                    <a:t>LA CRÉATION</a:t>
                  </a:r>
                  <a:b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+mn-ea"/>
                      <a:cs typeface="+mn-cs"/>
                    </a:rPr>
                  </a:b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+mn-ea"/>
                      <a:cs typeface="+mn-cs"/>
                    </a:rPr>
                    <a:t>D’ENTREPRISE</a:t>
                  </a:r>
                </a:p>
              </p:txBody>
            </p:sp>
          </p:grpSp>
          <p:sp>
            <p:nvSpPr>
              <p:cNvPr id="25" name="Triangle 24">
                <a:extLst>
                  <a:ext uri="{FF2B5EF4-FFF2-40B4-BE49-F238E27FC236}">
                    <a16:creationId xmlns:a16="http://schemas.microsoft.com/office/drawing/2014/main" id="{1EC7103E-CECA-7442-B559-D733D682E272}"/>
                  </a:ext>
                </a:extLst>
              </p:cNvPr>
              <p:cNvSpPr/>
              <p:nvPr/>
            </p:nvSpPr>
            <p:spPr>
              <a:xfrm rot="5400000">
                <a:off x="9196771" y="2781945"/>
                <a:ext cx="234807" cy="123987"/>
              </a:xfrm>
              <a:prstGeom prst="triangle">
                <a:avLst/>
              </a:prstGeom>
              <a:solidFill>
                <a:srgbClr val="0046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8B263D9-F79C-7741-9D57-9DCB9BFC4A68}"/>
                  </a:ext>
                </a:extLst>
              </p:cNvPr>
              <p:cNvSpPr/>
              <p:nvPr/>
            </p:nvSpPr>
            <p:spPr>
              <a:xfrm>
                <a:off x="9339857" y="2063644"/>
                <a:ext cx="16769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4A9B1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  <a:t>COMMERCIALISATION</a:t>
                </a:r>
              </a:p>
            </p:txBody>
          </p: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4958E346-4C1C-2B4B-94BC-6112C065D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0648" y="3037322"/>
                <a:ext cx="0" cy="1431727"/>
              </a:xfrm>
              <a:prstGeom prst="line">
                <a:avLst/>
              </a:prstGeom>
              <a:ln w="12700">
                <a:solidFill>
                  <a:srgbClr val="0747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riangle 27">
                <a:extLst>
                  <a:ext uri="{FF2B5EF4-FFF2-40B4-BE49-F238E27FC236}">
                    <a16:creationId xmlns:a16="http://schemas.microsoft.com/office/drawing/2014/main" id="{1672AB33-FFB5-2C41-9AB0-5B402D295BFA}"/>
                  </a:ext>
                </a:extLst>
              </p:cNvPr>
              <p:cNvSpPr/>
              <p:nvPr/>
            </p:nvSpPr>
            <p:spPr>
              <a:xfrm rot="5400000">
                <a:off x="9196771" y="4593812"/>
                <a:ext cx="234807" cy="123987"/>
              </a:xfrm>
              <a:prstGeom prst="triangle">
                <a:avLst/>
              </a:prstGeom>
              <a:solidFill>
                <a:srgbClr val="0046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2C29EDB-D109-3346-BAFD-5FA4E1BB3E93}"/>
                </a:ext>
              </a:extLst>
            </p:cNvPr>
            <p:cNvGrpSpPr/>
            <p:nvPr/>
          </p:nvGrpSpPr>
          <p:grpSpPr>
            <a:xfrm>
              <a:off x="5240419" y="1859890"/>
              <a:ext cx="2588529" cy="3303040"/>
              <a:chOff x="5240419" y="1859890"/>
              <a:chExt cx="2588529" cy="3303040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6BA93A08-646B-1649-9F6D-B8D13BF5D856}"/>
                  </a:ext>
                </a:extLst>
              </p:cNvPr>
              <p:cNvGrpSpPr/>
              <p:nvPr/>
            </p:nvGrpSpPr>
            <p:grpSpPr>
              <a:xfrm>
                <a:off x="5834801" y="3419369"/>
                <a:ext cx="1399765" cy="852407"/>
                <a:chOff x="5834801" y="3419369"/>
                <a:chExt cx="1399765" cy="852407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F5C6873-D7C3-FA4A-AC54-E4643F396F2C}"/>
                    </a:ext>
                  </a:extLst>
                </p:cNvPr>
                <p:cNvSpPr/>
                <p:nvPr/>
              </p:nvSpPr>
              <p:spPr>
                <a:xfrm>
                  <a:off x="5834802" y="3419369"/>
                  <a:ext cx="1399764" cy="852407"/>
                </a:xfrm>
                <a:prstGeom prst="rect">
                  <a:avLst/>
                </a:prstGeom>
                <a:solidFill>
                  <a:srgbClr val="0085B0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4E8E2E8B-CF17-8042-B0BD-AB08E31A29C0}"/>
                    </a:ext>
                  </a:extLst>
                </p:cNvPr>
                <p:cNvSpPr txBox="1"/>
                <p:nvPr/>
              </p:nvSpPr>
              <p:spPr>
                <a:xfrm>
                  <a:off x="5834801" y="3671442"/>
                  <a:ext cx="1399764" cy="4257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2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+mn-ea"/>
                      <a:cs typeface="+mn-cs"/>
                    </a:rPr>
                    <a:t>ÉTUDE</a:t>
                  </a:r>
                  <a:b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+mn-ea"/>
                      <a:cs typeface="+mn-cs"/>
                    </a:rPr>
                  </a:b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+mn-ea"/>
                      <a:cs typeface="+mn-cs"/>
                    </a:rPr>
                    <a:t>DE MARCHÉ</a:t>
                  </a:r>
                </a:p>
              </p:txBody>
            </p:sp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A3B8D67F-AAB6-DC46-BECE-F87B2BACC8CF}"/>
                  </a:ext>
                </a:extLst>
              </p:cNvPr>
              <p:cNvGrpSpPr/>
              <p:nvPr/>
            </p:nvGrpSpPr>
            <p:grpSpPr>
              <a:xfrm>
                <a:off x="5834801" y="4310523"/>
                <a:ext cx="1399765" cy="852407"/>
                <a:chOff x="5834801" y="4310523"/>
                <a:chExt cx="1399765" cy="852407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23480D1-48F3-F544-8410-2B3327E96072}"/>
                    </a:ext>
                  </a:extLst>
                </p:cNvPr>
                <p:cNvSpPr/>
                <p:nvPr/>
              </p:nvSpPr>
              <p:spPr>
                <a:xfrm>
                  <a:off x="5834802" y="4310523"/>
                  <a:ext cx="1399764" cy="852407"/>
                </a:xfrm>
                <a:prstGeom prst="rect">
                  <a:avLst/>
                </a:prstGeom>
                <a:solidFill>
                  <a:srgbClr val="0085B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B07CF48D-4ACA-FD43-9167-4D7E27A5B5FD}"/>
                    </a:ext>
                  </a:extLst>
                </p:cNvPr>
                <p:cNvSpPr txBox="1"/>
                <p:nvPr/>
              </p:nvSpPr>
              <p:spPr>
                <a:xfrm>
                  <a:off x="5834801" y="4562596"/>
                  <a:ext cx="1399764" cy="4257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2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+mn-ea"/>
                      <a:cs typeface="+mn-cs"/>
                    </a:rPr>
                    <a:t>PREUVE</a:t>
                  </a:r>
                  <a:b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+mn-ea"/>
                      <a:cs typeface="+mn-cs"/>
                    </a:rPr>
                  </a:b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+mn-ea"/>
                      <a:cs typeface="+mn-cs"/>
                    </a:rPr>
                    <a:t>DE CONCEPT</a:t>
                  </a:r>
                </a:p>
              </p:txBody>
            </p:sp>
          </p:grp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3821D8E2-2D1A-2744-A4D4-8BC395344B8B}"/>
                  </a:ext>
                </a:extLst>
              </p:cNvPr>
              <p:cNvGrpSpPr/>
              <p:nvPr/>
            </p:nvGrpSpPr>
            <p:grpSpPr>
              <a:xfrm>
                <a:off x="5834801" y="2528217"/>
                <a:ext cx="1399765" cy="852407"/>
                <a:chOff x="5834801" y="2528217"/>
                <a:chExt cx="1399765" cy="852407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8C24937-3979-5845-9F52-F25D2F1CAD40}"/>
                    </a:ext>
                  </a:extLst>
                </p:cNvPr>
                <p:cNvSpPr/>
                <p:nvPr/>
              </p:nvSpPr>
              <p:spPr>
                <a:xfrm>
                  <a:off x="5834802" y="2528217"/>
                  <a:ext cx="1399764" cy="852407"/>
                </a:xfrm>
                <a:prstGeom prst="rect">
                  <a:avLst/>
                </a:prstGeom>
                <a:solidFill>
                  <a:srgbClr val="0085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56E618FB-1220-9C42-80D8-6A999C9B2A34}"/>
                    </a:ext>
                  </a:extLst>
                </p:cNvPr>
                <p:cNvSpPr txBox="1"/>
                <p:nvPr/>
              </p:nvSpPr>
              <p:spPr>
                <a:xfrm>
                  <a:off x="5834801" y="2780290"/>
                  <a:ext cx="1399764" cy="4257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2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+mn-ea"/>
                      <a:cs typeface="+mn-cs"/>
                    </a:rPr>
                    <a:t>PROPRIÉTÉ INTELLECTUELLE</a:t>
                  </a:r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2D507CA-1053-9743-B79B-494D178D41EC}"/>
                  </a:ext>
                </a:extLst>
              </p:cNvPr>
              <p:cNvSpPr/>
              <p:nvPr/>
            </p:nvSpPr>
            <p:spPr>
              <a:xfrm>
                <a:off x="5240419" y="1859890"/>
                <a:ext cx="2588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5B0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  <a:t>CRÉATION, GESTION, TRANSFERT 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5B0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+mn-ea"/>
                    <a:cs typeface="+mn-cs"/>
                  </a:rPr>
                  <a:t>DE PROPRIÉTÉ INTELLECTUELLE</a:t>
                </a: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C1682BE-36F8-4C32-A7E5-CE64729E83BD}"/>
              </a:ext>
            </a:extLst>
          </p:cNvPr>
          <p:cNvSpPr/>
          <p:nvPr/>
        </p:nvSpPr>
        <p:spPr>
          <a:xfrm>
            <a:off x="533400" y="1770971"/>
            <a:ext cx="11125200" cy="3974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ECB1A0-4BC4-4399-9EF5-DEBC919A6811}"/>
              </a:ext>
            </a:extLst>
          </p:cNvPr>
          <p:cNvSpPr/>
          <p:nvPr/>
        </p:nvSpPr>
        <p:spPr>
          <a:xfrm>
            <a:off x="915363" y="2522831"/>
            <a:ext cx="3321711" cy="2801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82CF46A-818F-41FA-81A0-3951C06E8D8C}"/>
              </a:ext>
            </a:extLst>
          </p:cNvPr>
          <p:cNvSpPr txBox="1"/>
          <p:nvPr/>
        </p:nvSpPr>
        <p:spPr>
          <a:xfrm>
            <a:off x="2000581" y="5324746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ETAPE 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03402F-FD99-4791-BD50-3FD3B2207BD2}"/>
              </a:ext>
            </a:extLst>
          </p:cNvPr>
          <p:cNvSpPr/>
          <p:nvPr/>
        </p:nvSpPr>
        <p:spPr>
          <a:xfrm>
            <a:off x="4288063" y="2522831"/>
            <a:ext cx="3321711" cy="2801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D830E4E-C55E-4625-863B-8A2E55236F60}"/>
              </a:ext>
            </a:extLst>
          </p:cNvPr>
          <p:cNvSpPr txBox="1"/>
          <p:nvPr/>
        </p:nvSpPr>
        <p:spPr>
          <a:xfrm>
            <a:off x="5425847" y="5335317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ETAPE 2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B43DCB3-94EB-4F04-84F7-E41445833B59}"/>
              </a:ext>
            </a:extLst>
          </p:cNvPr>
          <p:cNvSpPr txBox="1"/>
          <p:nvPr/>
        </p:nvSpPr>
        <p:spPr>
          <a:xfrm>
            <a:off x="8166730" y="5315804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ETAPE 3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C9507D8-88DC-4BE7-B935-5EDF68727832}"/>
              </a:ext>
            </a:extLst>
          </p:cNvPr>
          <p:cNvSpPr txBox="1"/>
          <p:nvPr/>
        </p:nvSpPr>
        <p:spPr>
          <a:xfrm>
            <a:off x="10000328" y="5315804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ETAPE 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CF4406D-4B54-4892-8C2B-FFDF63A8BFDD}"/>
              </a:ext>
            </a:extLst>
          </p:cNvPr>
          <p:cNvSpPr/>
          <p:nvPr/>
        </p:nvSpPr>
        <p:spPr>
          <a:xfrm>
            <a:off x="7650886" y="2533422"/>
            <a:ext cx="1801768" cy="2801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95EBB4-87A6-4122-ABA4-2EEECAC8186F}"/>
              </a:ext>
            </a:extLst>
          </p:cNvPr>
          <p:cNvSpPr/>
          <p:nvPr/>
        </p:nvSpPr>
        <p:spPr>
          <a:xfrm>
            <a:off x="7650886" y="2533402"/>
            <a:ext cx="1801768" cy="2801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AA1480DD-26C9-4F5B-A234-316D7FC4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58" y="109138"/>
            <a:ext cx="1568166" cy="39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BFCB0F52-0FB8-4B7B-AD74-3550E03FD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7"/>
            <a:ext cx="12192000" cy="270933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9C48A319-F66D-4CEC-A4E6-B687BF19F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971"/>
            <a:ext cx="12192000" cy="662940"/>
          </a:xfrm>
          <a:prstGeom prst="rect">
            <a:avLst/>
          </a:prstGeom>
        </p:spPr>
      </p:pic>
      <p:sp>
        <p:nvSpPr>
          <p:cNvPr id="61" name="Titre 1">
            <a:extLst>
              <a:ext uri="{FF2B5EF4-FFF2-40B4-BE49-F238E27FC236}">
                <a16:creationId xmlns:a16="http://schemas.microsoft.com/office/drawing/2014/main" id="{F75FE06F-CF0D-4DD6-BF02-B86D042E887C}"/>
              </a:ext>
            </a:extLst>
          </p:cNvPr>
          <p:cNvSpPr txBox="1">
            <a:spLocks/>
          </p:cNvSpPr>
          <p:nvPr/>
        </p:nvSpPr>
        <p:spPr>
          <a:xfrm>
            <a:off x="43114" y="30135"/>
            <a:ext cx="12191999" cy="630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07475F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tabLst/>
              <a:defRPr/>
            </a:pPr>
            <a:r>
              <a:rPr lang="fr-FR" sz="2000" cap="small" dirty="0">
                <a:solidFill>
                  <a:schemeClr val="bg1"/>
                </a:solidFill>
                <a:latin typeface="Trebuchet MS"/>
                <a:cs typeface="+mn-cs"/>
              </a:rPr>
              <a:t>LE PROCESSUS DE TRANSFERT DES INNOVATIONS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27CFB2D-35E0-4376-B429-199182E354C9}"/>
              </a:ext>
            </a:extLst>
          </p:cNvPr>
          <p:cNvSpPr txBox="1"/>
          <p:nvPr/>
        </p:nvSpPr>
        <p:spPr>
          <a:xfrm>
            <a:off x="517537" y="950654"/>
            <a:ext cx="8747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cap="small" dirty="0">
                <a:solidFill>
                  <a:srgbClr val="0070C0"/>
                </a:solidFill>
                <a:latin typeface="Barlow Condensed Bold"/>
              </a:rPr>
              <a:t>Nos missions : DETECTER / PROTEGER / MATURER / VALORISER</a:t>
            </a:r>
          </a:p>
        </p:txBody>
      </p:sp>
    </p:spTree>
    <p:extLst>
      <p:ext uri="{BB962C8B-B14F-4D97-AF65-F5344CB8AC3E}">
        <p14:creationId xmlns:p14="http://schemas.microsoft.com/office/powerpoint/2010/main" val="411359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5F2E84E-24BA-4C93-97A8-BC241F0A44C2}"/>
              </a:ext>
            </a:extLst>
          </p:cNvPr>
          <p:cNvSpPr txBox="1">
            <a:spLocks/>
          </p:cNvSpPr>
          <p:nvPr/>
        </p:nvSpPr>
        <p:spPr>
          <a:xfrm>
            <a:off x="1542520" y="912915"/>
            <a:ext cx="8261140" cy="5742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7DDD6"/>
              </a:buClr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DD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400" b="1" cap="small" dirty="0">
                <a:solidFill>
                  <a:srgbClr val="0070C0"/>
                </a:solidFill>
                <a:latin typeface="Barlow Condensed Bold"/>
              </a:rPr>
              <a:t>Maturité d’une technologie ou TRL (</a:t>
            </a:r>
            <a:r>
              <a:rPr lang="fr-FR" sz="2400" b="1" cap="small" dirty="0" err="1">
                <a:solidFill>
                  <a:srgbClr val="0070C0"/>
                </a:solidFill>
                <a:latin typeface="Barlow Condensed Bold"/>
              </a:rPr>
              <a:t>Technology</a:t>
            </a:r>
            <a:r>
              <a:rPr lang="fr-FR" sz="2400" b="1" cap="small" dirty="0">
                <a:solidFill>
                  <a:srgbClr val="0070C0"/>
                </a:solidFill>
                <a:latin typeface="Barlow Condensed Bold"/>
              </a:rPr>
              <a:t> </a:t>
            </a:r>
            <a:r>
              <a:rPr lang="fr-FR" sz="2400" b="1" cap="small" dirty="0" err="1">
                <a:solidFill>
                  <a:srgbClr val="0070C0"/>
                </a:solidFill>
                <a:latin typeface="Barlow Condensed Bold"/>
              </a:rPr>
              <a:t>readiness</a:t>
            </a:r>
            <a:r>
              <a:rPr lang="fr-FR" sz="2400" b="1" cap="small" dirty="0">
                <a:solidFill>
                  <a:srgbClr val="0070C0"/>
                </a:solidFill>
                <a:latin typeface="Barlow Condensed Bold"/>
              </a:rPr>
              <a:t> </a:t>
            </a:r>
            <a:r>
              <a:rPr lang="fr-FR" sz="2400" b="1" cap="small" dirty="0" err="1">
                <a:solidFill>
                  <a:srgbClr val="0070C0"/>
                </a:solidFill>
                <a:latin typeface="Barlow Condensed Bold"/>
              </a:rPr>
              <a:t>level</a:t>
            </a:r>
            <a:r>
              <a:rPr lang="fr-FR" sz="2400" b="1" cap="small" dirty="0">
                <a:solidFill>
                  <a:srgbClr val="0070C0"/>
                </a:solidFill>
                <a:latin typeface="Barlow Condensed Bold"/>
              </a:rPr>
              <a:t>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8A9703C-B5B8-4AEA-845F-B75C72502891}"/>
              </a:ext>
            </a:extLst>
          </p:cNvPr>
          <p:cNvGrpSpPr/>
          <p:nvPr/>
        </p:nvGrpSpPr>
        <p:grpSpPr>
          <a:xfrm>
            <a:off x="1542520" y="1794756"/>
            <a:ext cx="9437426" cy="3121423"/>
            <a:chOff x="1553749" y="3694642"/>
            <a:chExt cx="9437426" cy="3121423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F31B3FB-9A6A-44DC-9983-DCF562B04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3749" y="3694642"/>
              <a:ext cx="9437426" cy="3121423"/>
            </a:xfrm>
            <a:prstGeom prst="rect">
              <a:avLst/>
            </a:prstGeom>
          </p:spPr>
        </p:pic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927F6B20-F18F-41E4-8542-531575C0A548}"/>
                </a:ext>
              </a:extLst>
            </p:cNvPr>
            <p:cNvSpPr/>
            <p:nvPr/>
          </p:nvSpPr>
          <p:spPr>
            <a:xfrm>
              <a:off x="2796832" y="4859503"/>
              <a:ext cx="764275" cy="919096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3122277-36AC-44EA-8DA8-08E606365D4C}"/>
                </a:ext>
              </a:extLst>
            </p:cNvPr>
            <p:cNvSpPr/>
            <p:nvPr/>
          </p:nvSpPr>
          <p:spPr>
            <a:xfrm>
              <a:off x="4286712" y="4859503"/>
              <a:ext cx="1985750" cy="919096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33538A76-32B4-443F-B95C-D7B4DB5E98F8}"/>
                </a:ext>
              </a:extLst>
            </p:cNvPr>
            <p:cNvCxnSpPr/>
            <p:nvPr/>
          </p:nvCxnSpPr>
          <p:spPr>
            <a:xfrm>
              <a:off x="3178969" y="5970741"/>
              <a:ext cx="2497541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F4E35245-5C28-443E-81E2-79BCACD23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7067"/>
            <a:ext cx="12192000" cy="27093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9EDAA83-315C-4C01-88D4-17192F55D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876"/>
            <a:ext cx="12192000" cy="66294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50591" y="-17337"/>
            <a:ext cx="10515600" cy="651401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L’ÉCHELLE DE MATURITÉ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3F4FB2F-7E20-412B-BA63-3B480495D16B}"/>
              </a:ext>
            </a:extLst>
          </p:cNvPr>
          <p:cNvSpPr txBox="1"/>
          <p:nvPr/>
        </p:nvSpPr>
        <p:spPr>
          <a:xfrm>
            <a:off x="1542520" y="5340608"/>
            <a:ext cx="9437426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DD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 l’analyse du potentiel de valorisation est positive mais le niveau de développement encore trop bas, c’est-à-dire </a:t>
            </a: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TRL &lt; 3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alors une prématuration est requise.</a:t>
            </a:r>
          </a:p>
        </p:txBody>
      </p:sp>
    </p:spTree>
    <p:extLst>
      <p:ext uri="{BB962C8B-B14F-4D97-AF65-F5344CB8AC3E}">
        <p14:creationId xmlns:p14="http://schemas.microsoft.com/office/powerpoint/2010/main" val="1156008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4785</TotalTime>
  <Words>1576</Words>
  <Application>Microsoft Office PowerPoint</Application>
  <PresentationFormat>Grand écran</PresentationFormat>
  <Paragraphs>276</Paragraphs>
  <Slides>16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9" baseType="lpstr">
      <vt:lpstr>Arial</vt:lpstr>
      <vt:lpstr>Arial Narrow</vt:lpstr>
      <vt:lpstr>Barlow Condensed Bold</vt:lpstr>
      <vt:lpstr>Calibri</vt:lpstr>
      <vt:lpstr>Calibri Light</vt:lpstr>
      <vt:lpstr>Courier New</vt:lpstr>
      <vt:lpstr>DIN Condensed Bold</vt:lpstr>
      <vt:lpstr>Impact</vt:lpstr>
      <vt:lpstr>Poppins</vt:lpstr>
      <vt:lpstr>Trebuchet MS</vt:lpstr>
      <vt:lpstr>Wingdings</vt:lpstr>
      <vt:lpstr>Thème Office</vt:lpstr>
      <vt:lpstr>1_Thème Office</vt:lpstr>
      <vt:lpstr>Présentation SATT Sud-Est ED SANTE</vt:lpstr>
      <vt:lpstr>Présentation PowerPoint</vt:lpstr>
      <vt:lpstr>Présentation PowerPoint</vt:lpstr>
      <vt:lpstr>Présentation PowerPoint</vt:lpstr>
      <vt:lpstr>UN POSITIONNEMENT SANTE FORT</vt:lpstr>
      <vt:lpstr>DES PARTENARIATS/ACCORDS AVEC ACTEURS LOCAUX EN PACA ET AU NATIONAL</vt:lpstr>
      <vt:lpstr>QU’EST-CE QUE LA VALORISATION ? </vt:lpstr>
      <vt:lpstr>Présentation PowerPoint</vt:lpstr>
      <vt:lpstr>L’ÉCHELLE DE MATURITÉ</vt:lpstr>
      <vt:lpstr>LA MATURATION SATT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COGEST 15/12/23 Laurent BALY, Président de la SATT Sud-Est</dc:title>
  <dc:creator>Clara AZZARO</dc:creator>
  <cp:lastModifiedBy>CANIPAROLI Nathalie</cp:lastModifiedBy>
  <cp:revision>173</cp:revision>
  <dcterms:created xsi:type="dcterms:W3CDTF">2024-02-15T10:51:59Z</dcterms:created>
  <dcterms:modified xsi:type="dcterms:W3CDTF">2025-11-24T08:27:46Z</dcterms:modified>
</cp:coreProperties>
</file>