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4" r:id="rId4"/>
    <p:sldId id="260" r:id="rId5"/>
    <p:sldId id="266" r:id="rId6"/>
    <p:sldId id="267" r:id="rId7"/>
    <p:sldId id="257" r:id="rId8"/>
    <p:sldId id="338" r:id="rId9"/>
    <p:sldId id="339" r:id="rId10"/>
    <p:sldId id="331" r:id="rId11"/>
    <p:sldId id="333" r:id="rId12"/>
    <p:sldId id="332" r:id="rId13"/>
    <p:sldId id="341" r:id="rId14"/>
    <p:sldId id="334" r:id="rId15"/>
    <p:sldId id="342" r:id="rId16"/>
    <p:sldId id="343" r:id="rId17"/>
    <p:sldId id="344" r:id="rId18"/>
    <p:sldId id="329" r:id="rId1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26CC6-EB94-4879-8F31-95E03BAC47E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AA8094-6932-451A-8050-F65189BD2C0F}">
      <dgm:prSet phldrT="[Texte]"/>
      <dgm:spPr/>
      <dgm:t>
        <a:bodyPr/>
        <a:lstStyle/>
        <a:p>
          <a:r>
            <a:rPr lang="fr-FR" dirty="0"/>
            <a:t>408 HDR</a:t>
          </a:r>
        </a:p>
      </dgm:t>
    </dgm:pt>
    <dgm:pt modelId="{8884858F-863C-47EA-8568-5170B743B28C}" type="parTrans" cxnId="{18AE004C-428C-44C3-8D98-F380563AD015}">
      <dgm:prSet/>
      <dgm:spPr/>
      <dgm:t>
        <a:bodyPr/>
        <a:lstStyle/>
        <a:p>
          <a:endParaRPr lang="fr-FR"/>
        </a:p>
      </dgm:t>
    </dgm:pt>
    <dgm:pt modelId="{ADA220DF-3D09-4424-B363-379E1F53E62A}" type="sibTrans" cxnId="{18AE004C-428C-44C3-8D98-F380563AD015}">
      <dgm:prSet/>
      <dgm:spPr/>
      <dgm:t>
        <a:bodyPr/>
        <a:lstStyle/>
        <a:p>
          <a:r>
            <a:rPr lang="fr-FR" dirty="0"/>
            <a:t>80 </a:t>
          </a:r>
          <a:r>
            <a:rPr lang="fr-FR" dirty="0" err="1"/>
            <a:t>defences</a:t>
          </a:r>
          <a:r>
            <a:rPr lang="fr-FR" dirty="0"/>
            <a:t> in 2025</a:t>
          </a:r>
        </a:p>
      </dgm:t>
    </dgm:pt>
    <dgm:pt modelId="{B572D2C6-C596-46C6-93E6-F0FF8926226C}">
      <dgm:prSet phldrT="[Texte]"/>
      <dgm:spPr/>
      <dgm:t>
        <a:bodyPr/>
        <a:lstStyle/>
        <a:p>
          <a:r>
            <a:rPr lang="fr-FR" dirty="0"/>
            <a:t>30 </a:t>
          </a:r>
          <a:r>
            <a:rPr lang="fr-FR" dirty="0" err="1"/>
            <a:t>Research</a:t>
          </a:r>
          <a:r>
            <a:rPr lang="fr-FR" dirty="0"/>
            <a:t> </a:t>
          </a:r>
          <a:r>
            <a:rPr lang="fr-FR" dirty="0" err="1"/>
            <a:t>Units</a:t>
          </a:r>
          <a:endParaRPr lang="fr-FR" dirty="0"/>
        </a:p>
      </dgm:t>
    </dgm:pt>
    <dgm:pt modelId="{ECBBF98D-01B9-4638-A12F-793257573E34}" type="parTrans" cxnId="{0AEAAF84-3111-44D9-A113-B0723DB15F5C}">
      <dgm:prSet/>
      <dgm:spPr/>
      <dgm:t>
        <a:bodyPr/>
        <a:lstStyle/>
        <a:p>
          <a:endParaRPr lang="fr-FR"/>
        </a:p>
      </dgm:t>
    </dgm:pt>
    <dgm:pt modelId="{DB61332D-B632-43A9-829F-7D50D80CC6C4}" type="sibTrans" cxnId="{0AEAAF84-3111-44D9-A113-B0723DB15F5C}">
      <dgm:prSet/>
      <dgm:spPr/>
      <dgm:t>
        <a:bodyPr/>
        <a:lstStyle/>
        <a:p>
          <a:r>
            <a:rPr lang="fr-FR" dirty="0"/>
            <a:t>11 AXES</a:t>
          </a:r>
        </a:p>
      </dgm:t>
    </dgm:pt>
    <dgm:pt modelId="{3A8E030E-0C2D-491A-A137-953D08C97554}">
      <dgm:prSet phldrT="[Texte]"/>
      <dgm:spPr/>
      <dgm:t>
        <a:bodyPr/>
        <a:lstStyle/>
        <a:p>
          <a:r>
            <a:rPr lang="fr-FR" dirty="0"/>
            <a:t>360 PhD</a:t>
          </a:r>
        </a:p>
      </dgm:t>
    </dgm:pt>
    <dgm:pt modelId="{51480332-051E-4091-9F41-D0661C4DCA17}" type="parTrans" cxnId="{36DBC66C-32DB-47B2-88A5-5423180897EA}">
      <dgm:prSet/>
      <dgm:spPr/>
      <dgm:t>
        <a:bodyPr/>
        <a:lstStyle/>
        <a:p>
          <a:endParaRPr lang="fr-FR"/>
        </a:p>
      </dgm:t>
    </dgm:pt>
    <dgm:pt modelId="{90B45728-F24E-4ECA-ACA4-A4F30456E521}" type="sibTrans" cxnId="{36DBC66C-32DB-47B2-88A5-5423180897EA}">
      <dgm:prSet/>
      <dgm:spPr/>
      <dgm:t>
        <a:bodyPr/>
        <a:lstStyle/>
        <a:p>
          <a:r>
            <a:rPr lang="fr-FR" dirty="0"/>
            <a:t>1 support team </a:t>
          </a:r>
        </a:p>
      </dgm:t>
    </dgm:pt>
    <dgm:pt modelId="{78AB8F5D-6115-42AB-A74B-022244B9ADE6}" type="pres">
      <dgm:prSet presAssocID="{6DE26CC6-EB94-4879-8F31-95E03BAC47E2}" presName="Name0" presStyleCnt="0">
        <dgm:presLayoutVars>
          <dgm:chMax/>
          <dgm:chPref/>
          <dgm:dir/>
          <dgm:animLvl val="lvl"/>
        </dgm:presLayoutVars>
      </dgm:prSet>
      <dgm:spPr/>
    </dgm:pt>
    <dgm:pt modelId="{327C48E9-CED0-4771-992B-1A1B229B42B1}" type="pres">
      <dgm:prSet presAssocID="{29AA8094-6932-451A-8050-F65189BD2C0F}" presName="composite" presStyleCnt="0"/>
      <dgm:spPr/>
    </dgm:pt>
    <dgm:pt modelId="{201F98F1-C4B3-4FEA-A7A1-8E8A799F3A87}" type="pres">
      <dgm:prSet presAssocID="{29AA8094-6932-451A-8050-F65189BD2C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BC0DB4F-E01C-429B-8A7C-41D34A718E21}" type="pres">
      <dgm:prSet presAssocID="{29AA8094-6932-451A-8050-F65189BD2C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40264E7-AEC5-4E22-BCF0-D935850A5004}" type="pres">
      <dgm:prSet presAssocID="{29AA8094-6932-451A-8050-F65189BD2C0F}" presName="BalanceSpacing" presStyleCnt="0"/>
      <dgm:spPr/>
    </dgm:pt>
    <dgm:pt modelId="{27179EEB-2732-4FFB-A925-30CCCECF230A}" type="pres">
      <dgm:prSet presAssocID="{29AA8094-6932-451A-8050-F65189BD2C0F}" presName="BalanceSpacing1" presStyleCnt="0"/>
      <dgm:spPr/>
    </dgm:pt>
    <dgm:pt modelId="{B687B6C5-603D-403A-97BB-A2DA3FCAE37D}" type="pres">
      <dgm:prSet presAssocID="{ADA220DF-3D09-4424-B363-379E1F53E62A}" presName="Accent1Text" presStyleLbl="node1" presStyleIdx="1" presStyleCnt="6"/>
      <dgm:spPr/>
    </dgm:pt>
    <dgm:pt modelId="{A78C87C2-02D4-4B61-B95B-9D08EC80D794}" type="pres">
      <dgm:prSet presAssocID="{ADA220DF-3D09-4424-B363-379E1F53E62A}" presName="spaceBetweenRectangles" presStyleCnt="0"/>
      <dgm:spPr/>
    </dgm:pt>
    <dgm:pt modelId="{BDD44FBD-BBE2-412D-BFAB-A12ABE123F06}" type="pres">
      <dgm:prSet presAssocID="{B572D2C6-C596-46C6-93E6-F0FF8926226C}" presName="composite" presStyleCnt="0"/>
      <dgm:spPr/>
    </dgm:pt>
    <dgm:pt modelId="{AEEAD9DD-4387-4BCF-87A8-5EB1FC8C476A}" type="pres">
      <dgm:prSet presAssocID="{B572D2C6-C596-46C6-93E6-F0FF8926226C}" presName="Parent1" presStyleLbl="node1" presStyleIdx="2" presStyleCnt="6" custLinFactNeighborX="-17829">
        <dgm:presLayoutVars>
          <dgm:chMax val="1"/>
          <dgm:chPref val="1"/>
          <dgm:bulletEnabled val="1"/>
        </dgm:presLayoutVars>
      </dgm:prSet>
      <dgm:spPr/>
    </dgm:pt>
    <dgm:pt modelId="{74098C19-4D2C-40CB-8B1B-14E9EBC28D7F}" type="pres">
      <dgm:prSet presAssocID="{B572D2C6-C596-46C6-93E6-F0FF8926226C}" presName="Childtext1" presStyleLbl="revTx" presStyleIdx="1" presStyleCnt="3" custScaleX="601999" custLinFactY="100000" custLinFactNeighborX="-15513" custLinFactNeighborY="150533">
        <dgm:presLayoutVars>
          <dgm:chMax val="0"/>
          <dgm:chPref val="0"/>
          <dgm:bulletEnabled val="1"/>
        </dgm:presLayoutVars>
      </dgm:prSet>
      <dgm:spPr/>
    </dgm:pt>
    <dgm:pt modelId="{71C98DAE-9BBE-4EA5-9691-C43D2CB3CC67}" type="pres">
      <dgm:prSet presAssocID="{B572D2C6-C596-46C6-93E6-F0FF8926226C}" presName="BalanceSpacing" presStyleCnt="0"/>
      <dgm:spPr/>
    </dgm:pt>
    <dgm:pt modelId="{4CAAA2E2-A9D4-46B7-AD3E-4DD63C418178}" type="pres">
      <dgm:prSet presAssocID="{B572D2C6-C596-46C6-93E6-F0FF8926226C}" presName="BalanceSpacing1" presStyleCnt="0"/>
      <dgm:spPr/>
    </dgm:pt>
    <dgm:pt modelId="{8100FB59-CCD9-43A7-AC32-EA7EF33A30DD}" type="pres">
      <dgm:prSet presAssocID="{DB61332D-B632-43A9-829F-7D50D80CC6C4}" presName="Accent1Text" presStyleLbl="node1" presStyleIdx="3" presStyleCnt="6" custLinFactX="-88298" custLinFactNeighborX="-100000" custLinFactNeighborY="84392"/>
      <dgm:spPr/>
    </dgm:pt>
    <dgm:pt modelId="{8E7F6305-AF5E-437E-8F44-90842C062604}" type="pres">
      <dgm:prSet presAssocID="{DB61332D-B632-43A9-829F-7D50D80CC6C4}" presName="spaceBetweenRectangles" presStyleCnt="0"/>
      <dgm:spPr/>
    </dgm:pt>
    <dgm:pt modelId="{A729DA0B-23CF-451A-A8C6-A69A3855B477}" type="pres">
      <dgm:prSet presAssocID="{3A8E030E-0C2D-491A-A137-953D08C97554}" presName="composite" presStyleCnt="0"/>
      <dgm:spPr/>
    </dgm:pt>
    <dgm:pt modelId="{B3AE47DB-D3B4-4399-9134-F8E30DF1C721}" type="pres">
      <dgm:prSet presAssocID="{3A8E030E-0C2D-491A-A137-953D08C97554}" presName="Parent1" presStyleLbl="node1" presStyleIdx="4" presStyleCnt="6" custLinFactNeighborX="-52393" custLinFactNeighborY="-84392">
        <dgm:presLayoutVars>
          <dgm:chMax val="1"/>
          <dgm:chPref val="1"/>
          <dgm:bulletEnabled val="1"/>
        </dgm:presLayoutVars>
      </dgm:prSet>
      <dgm:spPr/>
    </dgm:pt>
    <dgm:pt modelId="{8B7AC97A-89FD-4927-A29B-0B732F45E080}" type="pres">
      <dgm:prSet presAssocID="{3A8E030E-0C2D-491A-A137-953D08C9755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7BDC6C9-BBBF-4D59-A5DA-0A777929B9B8}" type="pres">
      <dgm:prSet presAssocID="{3A8E030E-0C2D-491A-A137-953D08C97554}" presName="BalanceSpacing" presStyleCnt="0"/>
      <dgm:spPr/>
    </dgm:pt>
    <dgm:pt modelId="{16591DA9-78DC-4126-973C-9143A99F4519}" type="pres">
      <dgm:prSet presAssocID="{3A8E030E-0C2D-491A-A137-953D08C97554}" presName="BalanceSpacing1" presStyleCnt="0"/>
      <dgm:spPr/>
    </dgm:pt>
    <dgm:pt modelId="{0287CA7F-F6D0-45C4-9726-58B3EA41A0C3}" type="pres">
      <dgm:prSet presAssocID="{90B45728-F24E-4ECA-ACA4-A4F30456E521}" presName="Accent1Text" presStyleLbl="node1" presStyleIdx="5" presStyleCnt="6"/>
      <dgm:spPr/>
    </dgm:pt>
  </dgm:ptLst>
  <dgm:cxnLst>
    <dgm:cxn modelId="{9CE85E0B-E9B0-4820-8811-52DCD81BA106}" type="presOf" srcId="{6DE26CC6-EB94-4879-8F31-95E03BAC47E2}" destId="{78AB8F5D-6115-42AB-A74B-022244B9ADE6}" srcOrd="0" destOrd="0" presId="urn:microsoft.com/office/officeart/2008/layout/AlternatingHexagons"/>
    <dgm:cxn modelId="{AC28402A-649B-42C9-AA15-0516C92B2525}" type="presOf" srcId="{DB61332D-B632-43A9-829F-7D50D80CC6C4}" destId="{8100FB59-CCD9-43A7-AC32-EA7EF33A30DD}" srcOrd="0" destOrd="0" presId="urn:microsoft.com/office/officeart/2008/layout/AlternatingHexagons"/>
    <dgm:cxn modelId="{1C81415F-7375-41CD-90A9-5398F3DAE9B7}" type="presOf" srcId="{29AA8094-6932-451A-8050-F65189BD2C0F}" destId="{201F98F1-C4B3-4FEA-A7A1-8E8A799F3A87}" srcOrd="0" destOrd="0" presId="urn:microsoft.com/office/officeart/2008/layout/AlternatingHexagons"/>
    <dgm:cxn modelId="{18AE004C-428C-44C3-8D98-F380563AD015}" srcId="{6DE26CC6-EB94-4879-8F31-95E03BAC47E2}" destId="{29AA8094-6932-451A-8050-F65189BD2C0F}" srcOrd="0" destOrd="0" parTransId="{8884858F-863C-47EA-8568-5170B743B28C}" sibTransId="{ADA220DF-3D09-4424-B363-379E1F53E62A}"/>
    <dgm:cxn modelId="{36DBC66C-32DB-47B2-88A5-5423180897EA}" srcId="{6DE26CC6-EB94-4879-8F31-95E03BAC47E2}" destId="{3A8E030E-0C2D-491A-A137-953D08C97554}" srcOrd="2" destOrd="0" parTransId="{51480332-051E-4091-9F41-D0661C4DCA17}" sibTransId="{90B45728-F24E-4ECA-ACA4-A4F30456E521}"/>
    <dgm:cxn modelId="{B7C3156F-7A8E-42C9-99C6-8AF136A57494}" type="presOf" srcId="{90B45728-F24E-4ECA-ACA4-A4F30456E521}" destId="{0287CA7F-F6D0-45C4-9726-58B3EA41A0C3}" srcOrd="0" destOrd="0" presId="urn:microsoft.com/office/officeart/2008/layout/AlternatingHexagons"/>
    <dgm:cxn modelId="{0AEAAF84-3111-44D9-A113-B0723DB15F5C}" srcId="{6DE26CC6-EB94-4879-8F31-95E03BAC47E2}" destId="{B572D2C6-C596-46C6-93E6-F0FF8926226C}" srcOrd="1" destOrd="0" parTransId="{ECBBF98D-01B9-4638-A12F-793257573E34}" sibTransId="{DB61332D-B632-43A9-829F-7D50D80CC6C4}"/>
    <dgm:cxn modelId="{1B4DF48F-65B1-4A3A-8835-51EC1E69152C}" type="presOf" srcId="{ADA220DF-3D09-4424-B363-379E1F53E62A}" destId="{B687B6C5-603D-403A-97BB-A2DA3FCAE37D}" srcOrd="0" destOrd="0" presId="urn:microsoft.com/office/officeart/2008/layout/AlternatingHexagons"/>
    <dgm:cxn modelId="{F9F935B8-20A4-40A9-AAC0-D5D9E002FC8F}" type="presOf" srcId="{B572D2C6-C596-46C6-93E6-F0FF8926226C}" destId="{AEEAD9DD-4387-4BCF-87A8-5EB1FC8C476A}" srcOrd="0" destOrd="0" presId="urn:microsoft.com/office/officeart/2008/layout/AlternatingHexagons"/>
    <dgm:cxn modelId="{3E4A8FEB-C853-4289-8C89-896F5F919620}" type="presOf" srcId="{3A8E030E-0C2D-491A-A137-953D08C97554}" destId="{B3AE47DB-D3B4-4399-9134-F8E30DF1C721}" srcOrd="0" destOrd="0" presId="urn:microsoft.com/office/officeart/2008/layout/AlternatingHexagons"/>
    <dgm:cxn modelId="{2BC54A0F-076C-49E7-9ED8-74E73A096DC0}" type="presParOf" srcId="{78AB8F5D-6115-42AB-A74B-022244B9ADE6}" destId="{327C48E9-CED0-4771-992B-1A1B229B42B1}" srcOrd="0" destOrd="0" presId="urn:microsoft.com/office/officeart/2008/layout/AlternatingHexagons"/>
    <dgm:cxn modelId="{5024EF71-BD14-4F41-B814-C1FB9BB0B7C8}" type="presParOf" srcId="{327C48E9-CED0-4771-992B-1A1B229B42B1}" destId="{201F98F1-C4B3-4FEA-A7A1-8E8A799F3A87}" srcOrd="0" destOrd="0" presId="urn:microsoft.com/office/officeart/2008/layout/AlternatingHexagons"/>
    <dgm:cxn modelId="{DACB0570-E2D7-4A5D-9EA7-FAE3881BE28F}" type="presParOf" srcId="{327C48E9-CED0-4771-992B-1A1B229B42B1}" destId="{ABC0DB4F-E01C-429B-8A7C-41D34A718E21}" srcOrd="1" destOrd="0" presId="urn:microsoft.com/office/officeart/2008/layout/AlternatingHexagons"/>
    <dgm:cxn modelId="{48AD5C87-5E0A-40E0-B3F8-05F340938687}" type="presParOf" srcId="{327C48E9-CED0-4771-992B-1A1B229B42B1}" destId="{A40264E7-AEC5-4E22-BCF0-D935850A5004}" srcOrd="2" destOrd="0" presId="urn:microsoft.com/office/officeart/2008/layout/AlternatingHexagons"/>
    <dgm:cxn modelId="{90657ED0-2C01-4221-A2A9-C97AA9B5CCBE}" type="presParOf" srcId="{327C48E9-CED0-4771-992B-1A1B229B42B1}" destId="{27179EEB-2732-4FFB-A925-30CCCECF230A}" srcOrd="3" destOrd="0" presId="urn:microsoft.com/office/officeart/2008/layout/AlternatingHexagons"/>
    <dgm:cxn modelId="{07EE3F4E-16A0-4CCE-8B9B-4E8ACBA6BC86}" type="presParOf" srcId="{327C48E9-CED0-4771-992B-1A1B229B42B1}" destId="{B687B6C5-603D-403A-97BB-A2DA3FCAE37D}" srcOrd="4" destOrd="0" presId="urn:microsoft.com/office/officeart/2008/layout/AlternatingHexagons"/>
    <dgm:cxn modelId="{CC8765D0-B0DF-48F2-AB17-7402671E8EE4}" type="presParOf" srcId="{78AB8F5D-6115-42AB-A74B-022244B9ADE6}" destId="{A78C87C2-02D4-4B61-B95B-9D08EC80D794}" srcOrd="1" destOrd="0" presId="urn:microsoft.com/office/officeart/2008/layout/AlternatingHexagons"/>
    <dgm:cxn modelId="{26F082F3-D703-4EA5-ADF0-0CB58B8B777B}" type="presParOf" srcId="{78AB8F5D-6115-42AB-A74B-022244B9ADE6}" destId="{BDD44FBD-BBE2-412D-BFAB-A12ABE123F06}" srcOrd="2" destOrd="0" presId="urn:microsoft.com/office/officeart/2008/layout/AlternatingHexagons"/>
    <dgm:cxn modelId="{1DBE127E-288A-41C4-BA36-560F967FA804}" type="presParOf" srcId="{BDD44FBD-BBE2-412D-BFAB-A12ABE123F06}" destId="{AEEAD9DD-4387-4BCF-87A8-5EB1FC8C476A}" srcOrd="0" destOrd="0" presId="urn:microsoft.com/office/officeart/2008/layout/AlternatingHexagons"/>
    <dgm:cxn modelId="{89346EA7-5B3F-4A50-8DB9-9E1F4125BD7B}" type="presParOf" srcId="{BDD44FBD-BBE2-412D-BFAB-A12ABE123F06}" destId="{74098C19-4D2C-40CB-8B1B-14E9EBC28D7F}" srcOrd="1" destOrd="0" presId="urn:microsoft.com/office/officeart/2008/layout/AlternatingHexagons"/>
    <dgm:cxn modelId="{03377320-A494-4F42-974E-CBED8B0BCE25}" type="presParOf" srcId="{BDD44FBD-BBE2-412D-BFAB-A12ABE123F06}" destId="{71C98DAE-9BBE-4EA5-9691-C43D2CB3CC67}" srcOrd="2" destOrd="0" presId="urn:microsoft.com/office/officeart/2008/layout/AlternatingHexagons"/>
    <dgm:cxn modelId="{A8340981-6868-4F3E-B228-2D02DFFE886F}" type="presParOf" srcId="{BDD44FBD-BBE2-412D-BFAB-A12ABE123F06}" destId="{4CAAA2E2-A9D4-46B7-AD3E-4DD63C418178}" srcOrd="3" destOrd="0" presId="urn:microsoft.com/office/officeart/2008/layout/AlternatingHexagons"/>
    <dgm:cxn modelId="{857695D2-0525-4C69-9110-AD0392D4598C}" type="presParOf" srcId="{BDD44FBD-BBE2-412D-BFAB-A12ABE123F06}" destId="{8100FB59-CCD9-43A7-AC32-EA7EF33A30DD}" srcOrd="4" destOrd="0" presId="urn:microsoft.com/office/officeart/2008/layout/AlternatingHexagons"/>
    <dgm:cxn modelId="{C5ABC604-43AE-4989-8E1C-6C28888AFC04}" type="presParOf" srcId="{78AB8F5D-6115-42AB-A74B-022244B9ADE6}" destId="{8E7F6305-AF5E-437E-8F44-90842C062604}" srcOrd="3" destOrd="0" presId="urn:microsoft.com/office/officeart/2008/layout/AlternatingHexagons"/>
    <dgm:cxn modelId="{DF58BC04-5BD6-4D9F-A19E-A1E54B37FF08}" type="presParOf" srcId="{78AB8F5D-6115-42AB-A74B-022244B9ADE6}" destId="{A729DA0B-23CF-451A-A8C6-A69A3855B477}" srcOrd="4" destOrd="0" presId="urn:microsoft.com/office/officeart/2008/layout/AlternatingHexagons"/>
    <dgm:cxn modelId="{1D2B6CF7-BCF4-462E-AA64-341DA19B92AD}" type="presParOf" srcId="{A729DA0B-23CF-451A-A8C6-A69A3855B477}" destId="{B3AE47DB-D3B4-4399-9134-F8E30DF1C721}" srcOrd="0" destOrd="0" presId="urn:microsoft.com/office/officeart/2008/layout/AlternatingHexagons"/>
    <dgm:cxn modelId="{885554F1-A1F5-4F89-B108-1DE89BF13A2F}" type="presParOf" srcId="{A729DA0B-23CF-451A-A8C6-A69A3855B477}" destId="{8B7AC97A-89FD-4927-A29B-0B732F45E080}" srcOrd="1" destOrd="0" presId="urn:microsoft.com/office/officeart/2008/layout/AlternatingHexagons"/>
    <dgm:cxn modelId="{24A81E8F-9013-4414-B3C7-126746AF4B74}" type="presParOf" srcId="{A729DA0B-23CF-451A-A8C6-A69A3855B477}" destId="{57BDC6C9-BBBF-4D59-A5DA-0A777929B9B8}" srcOrd="2" destOrd="0" presId="urn:microsoft.com/office/officeart/2008/layout/AlternatingHexagons"/>
    <dgm:cxn modelId="{DBCD2381-3278-45C3-865C-AEAD5DD08818}" type="presParOf" srcId="{A729DA0B-23CF-451A-A8C6-A69A3855B477}" destId="{16591DA9-78DC-4126-973C-9143A99F4519}" srcOrd="3" destOrd="0" presId="urn:microsoft.com/office/officeart/2008/layout/AlternatingHexagons"/>
    <dgm:cxn modelId="{322C2E55-063C-45A7-A179-B46E728D5CD0}" type="presParOf" srcId="{A729DA0B-23CF-451A-A8C6-A69A3855B477}" destId="{0287CA7F-F6D0-45C4-9726-58B3EA41A0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97FC5-FB33-2541-A3DB-A0E4E5B9732F}" type="doc">
      <dgm:prSet loTypeId="urn:microsoft.com/office/officeart/2008/layout/VerticalAccent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F4B450C-44D8-E445-9FCE-8C978E8E7548}">
      <dgm:prSet phldrT="[Texte]"/>
      <dgm:spPr/>
      <dgm:t>
        <a:bodyPr/>
        <a:lstStyle/>
        <a:p>
          <a:r>
            <a:rPr lang="fr-FR" b="1" dirty="0" err="1">
              <a:solidFill>
                <a:srgbClr val="0000FF"/>
              </a:solidFill>
            </a:rPr>
            <a:t>Disciplinary</a:t>
          </a:r>
          <a:r>
            <a:rPr lang="fr-FR" b="1" dirty="0">
              <a:solidFill>
                <a:srgbClr val="0000FF"/>
              </a:solidFill>
            </a:rPr>
            <a:t> training</a:t>
          </a:r>
          <a:r>
            <a:rPr lang="fr-FR" dirty="0">
              <a:solidFill>
                <a:srgbClr val="0000FF"/>
              </a:solidFill>
            </a:rPr>
            <a:t>: </a:t>
          </a:r>
        </a:p>
      </dgm:t>
    </dgm:pt>
    <dgm:pt modelId="{F2739D92-A8FB-8946-9399-3D8678A3E10E}" type="parTrans" cxnId="{98ACCA99-FCC7-D24F-9DE2-16D6CB400152}">
      <dgm:prSet/>
      <dgm:spPr/>
      <dgm:t>
        <a:bodyPr/>
        <a:lstStyle/>
        <a:p>
          <a:endParaRPr lang="fr-FR"/>
        </a:p>
      </dgm:t>
    </dgm:pt>
    <dgm:pt modelId="{B7F30A2A-2B66-3445-BB27-755EC2E078CA}" type="sibTrans" cxnId="{98ACCA99-FCC7-D24F-9DE2-16D6CB400152}">
      <dgm:prSet/>
      <dgm:spPr/>
      <dgm:t>
        <a:bodyPr/>
        <a:lstStyle/>
        <a:p>
          <a:endParaRPr lang="fr-FR"/>
        </a:p>
      </dgm:t>
    </dgm:pt>
    <dgm:pt modelId="{D489BE69-E773-754F-9DE9-26EF96706894}">
      <dgm:prSet phldrT="[Texte]"/>
      <dgm:spPr>
        <a:ln>
          <a:solidFill>
            <a:srgbClr val="7030A0"/>
          </a:solidFill>
        </a:ln>
      </dgm:spPr>
      <dgm:t>
        <a:bodyPr/>
        <a:lstStyle/>
        <a:p>
          <a:r>
            <a:rPr lang="fr-FR" dirty="0">
              <a:solidFill>
                <a:srgbClr val="0000FF"/>
              </a:solidFill>
            </a:rPr>
            <a:t>Doctoral </a:t>
          </a:r>
          <a:r>
            <a:rPr lang="fr-FR" dirty="0" err="1">
              <a:solidFill>
                <a:srgbClr val="0000FF"/>
              </a:solidFill>
            </a:rPr>
            <a:t>School</a:t>
          </a:r>
          <a:r>
            <a:rPr lang="fr-FR" dirty="0">
              <a:solidFill>
                <a:srgbClr val="0000FF"/>
              </a:solidFill>
            </a:rPr>
            <a:t> - </a:t>
          </a:r>
          <a:r>
            <a:rPr lang="fr-FR" dirty="0" err="1">
              <a:solidFill>
                <a:srgbClr val="0000FF"/>
              </a:solidFill>
            </a:rPr>
            <a:t>PhD</a:t>
          </a:r>
          <a:r>
            <a:rPr lang="fr-FR" dirty="0">
              <a:solidFill>
                <a:srgbClr val="0000FF"/>
              </a:solidFill>
            </a:rPr>
            <a:t> Programs</a:t>
          </a:r>
        </a:p>
      </dgm:t>
    </dgm:pt>
    <dgm:pt modelId="{F5F28616-B7DA-FE46-9AD9-78227B7CA186}" type="parTrans" cxnId="{EB69FB53-DE8C-C645-868C-ED04EDA43899}">
      <dgm:prSet/>
      <dgm:spPr/>
      <dgm:t>
        <a:bodyPr/>
        <a:lstStyle/>
        <a:p>
          <a:endParaRPr lang="fr-FR"/>
        </a:p>
      </dgm:t>
    </dgm:pt>
    <dgm:pt modelId="{A227799F-C1F4-9441-A67E-7F6FB9DBE5DF}" type="sibTrans" cxnId="{EB69FB53-DE8C-C645-868C-ED04EDA43899}">
      <dgm:prSet/>
      <dgm:spPr/>
      <dgm:t>
        <a:bodyPr/>
        <a:lstStyle/>
        <a:p>
          <a:endParaRPr lang="fr-FR"/>
        </a:p>
      </dgm:t>
    </dgm:pt>
    <dgm:pt modelId="{4E71B6CC-E9BE-D64B-A13D-3726D9CBE786}">
      <dgm:prSet phldrT="[Texte]"/>
      <dgm:spPr/>
      <dgm:t>
        <a:bodyPr/>
        <a:lstStyle/>
        <a:p>
          <a:r>
            <a:rPr lang="fr-FR" b="1" dirty="0">
              <a:solidFill>
                <a:srgbClr val="0000FF"/>
              </a:solidFill>
            </a:rPr>
            <a:t>Professional (transversal) training</a:t>
          </a:r>
          <a:endParaRPr lang="fr-FR" dirty="0">
            <a:solidFill>
              <a:srgbClr val="0000FF"/>
            </a:solidFill>
          </a:endParaRPr>
        </a:p>
      </dgm:t>
    </dgm:pt>
    <dgm:pt modelId="{495D184C-1740-004D-A630-11B9AAF38BA0}" type="parTrans" cxnId="{C15B06C9-2780-1144-8300-3B951CA243F6}">
      <dgm:prSet/>
      <dgm:spPr/>
      <dgm:t>
        <a:bodyPr/>
        <a:lstStyle/>
        <a:p>
          <a:endParaRPr lang="fr-FR"/>
        </a:p>
      </dgm:t>
    </dgm:pt>
    <dgm:pt modelId="{25E3C5B4-202A-F04D-9C6D-1B5FC451048B}" type="sibTrans" cxnId="{C15B06C9-2780-1144-8300-3B951CA243F6}">
      <dgm:prSet/>
      <dgm:spPr/>
      <dgm:t>
        <a:bodyPr/>
        <a:lstStyle/>
        <a:p>
          <a:endParaRPr lang="fr-FR"/>
        </a:p>
      </dgm:t>
    </dgm:pt>
    <dgm:pt modelId="{684DA938-C0BB-7B4A-87B8-EDE63CB5AB01}">
      <dgm:prSet phldrT="[Texte]"/>
      <dgm:spPr/>
      <dgm:t>
        <a:bodyPr/>
        <a:lstStyle/>
        <a:p>
          <a:r>
            <a:rPr lang="fr-FR" dirty="0">
              <a:solidFill>
                <a:srgbClr val="0000FF"/>
              </a:solidFill>
            </a:rPr>
            <a:t>Doctoral </a:t>
          </a:r>
          <a:r>
            <a:rPr lang="fr-FR" dirty="0" err="1">
              <a:solidFill>
                <a:srgbClr val="0000FF"/>
              </a:solidFill>
            </a:rPr>
            <a:t>Collegium</a:t>
          </a:r>
          <a:r>
            <a:rPr lang="fr-FR" dirty="0">
              <a:solidFill>
                <a:srgbClr val="0000FF"/>
              </a:solidFill>
            </a:rPr>
            <a:t> </a:t>
          </a:r>
          <a:r>
            <a:rPr lang="mr-IN" dirty="0">
              <a:solidFill>
                <a:srgbClr val="0000FF"/>
              </a:solidFill>
            </a:rPr>
            <a:t>–</a:t>
          </a:r>
          <a:r>
            <a:rPr lang="fr-FR" dirty="0">
              <a:solidFill>
                <a:srgbClr val="0000FF"/>
              </a:solidFill>
            </a:rPr>
            <a:t> </a:t>
          </a:r>
          <a:r>
            <a:rPr lang="fr-FR" dirty="0" err="1">
              <a:solidFill>
                <a:srgbClr val="0000FF"/>
              </a:solidFill>
            </a:rPr>
            <a:t>PhD</a:t>
          </a:r>
          <a:r>
            <a:rPr lang="fr-FR" dirty="0">
              <a:solidFill>
                <a:srgbClr val="0000FF"/>
              </a:solidFill>
            </a:rPr>
            <a:t> programs</a:t>
          </a:r>
        </a:p>
      </dgm:t>
    </dgm:pt>
    <dgm:pt modelId="{A469025D-0CA2-4E46-B698-46A2F21B18AB}" type="parTrans" cxnId="{5D5AD429-4A2B-6440-9925-131E80B1B95F}">
      <dgm:prSet/>
      <dgm:spPr/>
      <dgm:t>
        <a:bodyPr/>
        <a:lstStyle/>
        <a:p>
          <a:endParaRPr lang="fr-FR"/>
        </a:p>
      </dgm:t>
    </dgm:pt>
    <dgm:pt modelId="{BB9DD0F3-AE27-434F-87BD-4E5F7D817D59}" type="sibTrans" cxnId="{5D5AD429-4A2B-6440-9925-131E80B1B95F}">
      <dgm:prSet/>
      <dgm:spPr/>
      <dgm:t>
        <a:bodyPr/>
        <a:lstStyle/>
        <a:p>
          <a:endParaRPr lang="fr-FR"/>
        </a:p>
      </dgm:t>
    </dgm:pt>
    <dgm:pt modelId="{EBB6E743-B5AC-B948-95D0-EC9791F6A768}" type="pres">
      <dgm:prSet presAssocID="{6D497FC5-FB33-2541-A3DB-A0E4E5B9732F}" presName="Name0" presStyleCnt="0">
        <dgm:presLayoutVars>
          <dgm:chMax/>
          <dgm:chPref/>
          <dgm:dir/>
        </dgm:presLayoutVars>
      </dgm:prSet>
      <dgm:spPr/>
    </dgm:pt>
    <dgm:pt modelId="{460A9DFC-D33B-C448-89B3-55F400E64DAA}" type="pres">
      <dgm:prSet presAssocID="{4F4B450C-44D8-E445-9FCE-8C978E8E7548}" presName="parenttextcomposite" presStyleCnt="0"/>
      <dgm:spPr/>
    </dgm:pt>
    <dgm:pt modelId="{7161E15F-DE47-0B43-AF9D-BF32D91F7A33}" type="pres">
      <dgm:prSet presAssocID="{4F4B450C-44D8-E445-9FCE-8C978E8E7548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FDCF77A1-F09F-AE4F-8AC7-44D37D5A0E81}" type="pres">
      <dgm:prSet presAssocID="{4F4B450C-44D8-E445-9FCE-8C978E8E7548}" presName="composite" presStyleCnt="0"/>
      <dgm:spPr/>
    </dgm:pt>
    <dgm:pt modelId="{CA2956AF-0433-3B47-82AC-D3A2B2BC6062}" type="pres">
      <dgm:prSet presAssocID="{4F4B450C-44D8-E445-9FCE-8C978E8E7548}" presName="chevron1" presStyleLbl="alignNode1" presStyleIdx="0" presStyleCnt="14"/>
      <dgm:spPr/>
    </dgm:pt>
    <dgm:pt modelId="{C300DF18-BFA9-734A-91E1-8E7E264C375D}" type="pres">
      <dgm:prSet presAssocID="{4F4B450C-44D8-E445-9FCE-8C978E8E7548}" presName="chevron2" presStyleLbl="alignNode1" presStyleIdx="1" presStyleCnt="14"/>
      <dgm:spPr/>
    </dgm:pt>
    <dgm:pt modelId="{F2E21A82-A97C-7845-9229-66A780771313}" type="pres">
      <dgm:prSet presAssocID="{4F4B450C-44D8-E445-9FCE-8C978E8E7548}" presName="chevron3" presStyleLbl="alignNode1" presStyleIdx="2" presStyleCnt="14"/>
      <dgm:spPr/>
    </dgm:pt>
    <dgm:pt modelId="{B59B47EB-3EF5-FE4A-AC5F-617D34C76795}" type="pres">
      <dgm:prSet presAssocID="{4F4B450C-44D8-E445-9FCE-8C978E8E7548}" presName="chevron4" presStyleLbl="alignNode1" presStyleIdx="3" presStyleCnt="14"/>
      <dgm:spPr/>
    </dgm:pt>
    <dgm:pt modelId="{C6B7EBCC-1F1A-5942-8F8E-6154AD35898A}" type="pres">
      <dgm:prSet presAssocID="{4F4B450C-44D8-E445-9FCE-8C978E8E7548}" presName="chevron5" presStyleLbl="alignNode1" presStyleIdx="4" presStyleCnt="14"/>
      <dgm:spPr/>
    </dgm:pt>
    <dgm:pt modelId="{A8E1A0C6-C986-AA4F-9B04-A93D0617FA8F}" type="pres">
      <dgm:prSet presAssocID="{4F4B450C-44D8-E445-9FCE-8C978E8E7548}" presName="chevron6" presStyleLbl="alignNode1" presStyleIdx="5" presStyleCnt="14"/>
      <dgm:spPr/>
    </dgm:pt>
    <dgm:pt modelId="{2FA05AF6-DDB7-DF4D-9E81-CED9519E54B5}" type="pres">
      <dgm:prSet presAssocID="{4F4B450C-44D8-E445-9FCE-8C978E8E7548}" presName="chevron7" presStyleLbl="alignNode1" presStyleIdx="6" presStyleCnt="14"/>
      <dgm:spPr/>
    </dgm:pt>
    <dgm:pt modelId="{4197ABBB-1A09-5A4C-8A1E-EB0214E6267C}" type="pres">
      <dgm:prSet presAssocID="{4F4B450C-44D8-E445-9FCE-8C978E8E7548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0F7F8E32-0F8E-8A45-89CC-1056B95FB821}" type="pres">
      <dgm:prSet presAssocID="{B7F30A2A-2B66-3445-BB27-755EC2E078CA}" presName="sibTrans" presStyleCnt="0"/>
      <dgm:spPr/>
    </dgm:pt>
    <dgm:pt modelId="{1AEFC37A-7F12-0C46-A6AC-A242C03C2C26}" type="pres">
      <dgm:prSet presAssocID="{4E71B6CC-E9BE-D64B-A13D-3726D9CBE786}" presName="parenttextcomposite" presStyleCnt="0"/>
      <dgm:spPr/>
    </dgm:pt>
    <dgm:pt modelId="{DEA658C3-CCD3-A448-AA6B-22A0C0807840}" type="pres">
      <dgm:prSet presAssocID="{4E71B6CC-E9BE-D64B-A13D-3726D9CBE786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2334A54C-7175-1342-9F79-CB63E89A0077}" type="pres">
      <dgm:prSet presAssocID="{4E71B6CC-E9BE-D64B-A13D-3726D9CBE786}" presName="composite" presStyleCnt="0"/>
      <dgm:spPr/>
    </dgm:pt>
    <dgm:pt modelId="{5BD045BE-9F7D-CF4F-8016-723883E59CBD}" type="pres">
      <dgm:prSet presAssocID="{4E71B6CC-E9BE-D64B-A13D-3726D9CBE786}" presName="chevron1" presStyleLbl="alignNode1" presStyleIdx="7" presStyleCnt="14"/>
      <dgm:spPr/>
    </dgm:pt>
    <dgm:pt modelId="{2AF4B4E4-3EF2-BE4A-9F96-36B69E604BEE}" type="pres">
      <dgm:prSet presAssocID="{4E71B6CC-E9BE-D64B-A13D-3726D9CBE786}" presName="chevron2" presStyleLbl="alignNode1" presStyleIdx="8" presStyleCnt="14"/>
      <dgm:spPr/>
    </dgm:pt>
    <dgm:pt modelId="{F5C2B385-9A23-7046-A904-AAD2D99B4003}" type="pres">
      <dgm:prSet presAssocID="{4E71B6CC-E9BE-D64B-A13D-3726D9CBE786}" presName="chevron3" presStyleLbl="alignNode1" presStyleIdx="9" presStyleCnt="14"/>
      <dgm:spPr/>
    </dgm:pt>
    <dgm:pt modelId="{0C3E7C2D-24FA-4D4C-B6E8-4BC74F2CE82B}" type="pres">
      <dgm:prSet presAssocID="{4E71B6CC-E9BE-D64B-A13D-3726D9CBE786}" presName="chevron4" presStyleLbl="alignNode1" presStyleIdx="10" presStyleCnt="14"/>
      <dgm:spPr/>
    </dgm:pt>
    <dgm:pt modelId="{191BF9BF-6A37-F04B-A4B4-038F67F35142}" type="pres">
      <dgm:prSet presAssocID="{4E71B6CC-E9BE-D64B-A13D-3726D9CBE786}" presName="chevron5" presStyleLbl="alignNode1" presStyleIdx="11" presStyleCnt="14"/>
      <dgm:spPr/>
    </dgm:pt>
    <dgm:pt modelId="{017E5D51-6889-1740-ACE4-9AD579FA7F93}" type="pres">
      <dgm:prSet presAssocID="{4E71B6CC-E9BE-D64B-A13D-3726D9CBE786}" presName="chevron6" presStyleLbl="alignNode1" presStyleIdx="12" presStyleCnt="14"/>
      <dgm:spPr/>
    </dgm:pt>
    <dgm:pt modelId="{D9383002-3797-6B42-9734-70F4250B837D}" type="pres">
      <dgm:prSet presAssocID="{4E71B6CC-E9BE-D64B-A13D-3726D9CBE786}" presName="chevron7" presStyleLbl="alignNode1" presStyleIdx="13" presStyleCnt="14"/>
      <dgm:spPr/>
    </dgm:pt>
    <dgm:pt modelId="{10987407-164E-CF49-B19E-79F61F76BAEB}" type="pres">
      <dgm:prSet presAssocID="{4E71B6CC-E9BE-D64B-A13D-3726D9CBE78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5D5AD429-4A2B-6440-9925-131E80B1B95F}" srcId="{4E71B6CC-E9BE-D64B-A13D-3726D9CBE786}" destId="{684DA938-C0BB-7B4A-87B8-EDE63CB5AB01}" srcOrd="0" destOrd="0" parTransId="{A469025D-0CA2-4E46-B698-46A2F21B18AB}" sibTransId="{BB9DD0F3-AE27-434F-87BD-4E5F7D817D59}"/>
    <dgm:cxn modelId="{E50E1D61-BF35-FB47-BEC9-6A94B9F3068F}" type="presOf" srcId="{D489BE69-E773-754F-9DE9-26EF96706894}" destId="{4197ABBB-1A09-5A4C-8A1E-EB0214E6267C}" srcOrd="0" destOrd="0" presId="urn:microsoft.com/office/officeart/2008/layout/VerticalAccentList"/>
    <dgm:cxn modelId="{EB69FB53-DE8C-C645-868C-ED04EDA43899}" srcId="{4F4B450C-44D8-E445-9FCE-8C978E8E7548}" destId="{D489BE69-E773-754F-9DE9-26EF96706894}" srcOrd="0" destOrd="0" parTransId="{F5F28616-B7DA-FE46-9AD9-78227B7CA186}" sibTransId="{A227799F-C1F4-9441-A67E-7F6FB9DBE5DF}"/>
    <dgm:cxn modelId="{AB4E5781-C05E-F541-8DD6-889BF785AB18}" type="presOf" srcId="{4F4B450C-44D8-E445-9FCE-8C978E8E7548}" destId="{7161E15F-DE47-0B43-AF9D-BF32D91F7A33}" srcOrd="0" destOrd="0" presId="urn:microsoft.com/office/officeart/2008/layout/VerticalAccentList"/>
    <dgm:cxn modelId="{39831B98-32AD-AF4B-A7AC-92AE1511A6FE}" type="presOf" srcId="{4E71B6CC-E9BE-D64B-A13D-3726D9CBE786}" destId="{DEA658C3-CCD3-A448-AA6B-22A0C0807840}" srcOrd="0" destOrd="0" presId="urn:microsoft.com/office/officeart/2008/layout/VerticalAccentList"/>
    <dgm:cxn modelId="{98ACCA99-FCC7-D24F-9DE2-16D6CB400152}" srcId="{6D497FC5-FB33-2541-A3DB-A0E4E5B9732F}" destId="{4F4B450C-44D8-E445-9FCE-8C978E8E7548}" srcOrd="0" destOrd="0" parTransId="{F2739D92-A8FB-8946-9399-3D8678A3E10E}" sibTransId="{B7F30A2A-2B66-3445-BB27-755EC2E078CA}"/>
    <dgm:cxn modelId="{C15B06C9-2780-1144-8300-3B951CA243F6}" srcId="{6D497FC5-FB33-2541-A3DB-A0E4E5B9732F}" destId="{4E71B6CC-E9BE-D64B-A13D-3726D9CBE786}" srcOrd="1" destOrd="0" parTransId="{495D184C-1740-004D-A630-11B9AAF38BA0}" sibTransId="{25E3C5B4-202A-F04D-9C6D-1B5FC451048B}"/>
    <dgm:cxn modelId="{67688AD9-825D-3B40-8426-286D515372C9}" type="presOf" srcId="{6D497FC5-FB33-2541-A3DB-A0E4E5B9732F}" destId="{EBB6E743-B5AC-B948-95D0-EC9791F6A768}" srcOrd="0" destOrd="0" presId="urn:microsoft.com/office/officeart/2008/layout/VerticalAccentList"/>
    <dgm:cxn modelId="{717F08EB-4762-9544-BA7E-336ECF47FA4F}" type="presOf" srcId="{684DA938-C0BB-7B4A-87B8-EDE63CB5AB01}" destId="{10987407-164E-CF49-B19E-79F61F76BAEB}" srcOrd="0" destOrd="0" presId="urn:microsoft.com/office/officeart/2008/layout/VerticalAccentList"/>
    <dgm:cxn modelId="{BD29871F-D83B-2D47-8BC8-9D0033905361}" type="presParOf" srcId="{EBB6E743-B5AC-B948-95D0-EC9791F6A768}" destId="{460A9DFC-D33B-C448-89B3-55F400E64DAA}" srcOrd="0" destOrd="0" presId="urn:microsoft.com/office/officeart/2008/layout/VerticalAccentList"/>
    <dgm:cxn modelId="{58D627E3-DC76-E742-B64E-022F4A4FA820}" type="presParOf" srcId="{460A9DFC-D33B-C448-89B3-55F400E64DAA}" destId="{7161E15F-DE47-0B43-AF9D-BF32D91F7A33}" srcOrd="0" destOrd="0" presId="urn:microsoft.com/office/officeart/2008/layout/VerticalAccentList"/>
    <dgm:cxn modelId="{7E341DE2-DB6F-604B-81C2-DD994AD34B10}" type="presParOf" srcId="{EBB6E743-B5AC-B948-95D0-EC9791F6A768}" destId="{FDCF77A1-F09F-AE4F-8AC7-44D37D5A0E81}" srcOrd="1" destOrd="0" presId="urn:microsoft.com/office/officeart/2008/layout/VerticalAccentList"/>
    <dgm:cxn modelId="{CC3D1534-916F-234F-8473-D159BE073A5C}" type="presParOf" srcId="{FDCF77A1-F09F-AE4F-8AC7-44D37D5A0E81}" destId="{CA2956AF-0433-3B47-82AC-D3A2B2BC6062}" srcOrd="0" destOrd="0" presId="urn:microsoft.com/office/officeart/2008/layout/VerticalAccentList"/>
    <dgm:cxn modelId="{7A6676F0-7EEF-E840-BC42-55E6688B6EE0}" type="presParOf" srcId="{FDCF77A1-F09F-AE4F-8AC7-44D37D5A0E81}" destId="{C300DF18-BFA9-734A-91E1-8E7E264C375D}" srcOrd="1" destOrd="0" presId="urn:microsoft.com/office/officeart/2008/layout/VerticalAccentList"/>
    <dgm:cxn modelId="{530418EE-A83C-4F41-AD43-DF913E2AB55D}" type="presParOf" srcId="{FDCF77A1-F09F-AE4F-8AC7-44D37D5A0E81}" destId="{F2E21A82-A97C-7845-9229-66A780771313}" srcOrd="2" destOrd="0" presId="urn:microsoft.com/office/officeart/2008/layout/VerticalAccentList"/>
    <dgm:cxn modelId="{177C7804-EC87-384A-B3BD-A69481F26725}" type="presParOf" srcId="{FDCF77A1-F09F-AE4F-8AC7-44D37D5A0E81}" destId="{B59B47EB-3EF5-FE4A-AC5F-617D34C76795}" srcOrd="3" destOrd="0" presId="urn:microsoft.com/office/officeart/2008/layout/VerticalAccentList"/>
    <dgm:cxn modelId="{EF6BFDA0-B657-CA40-877B-B0DE5DDAFE9D}" type="presParOf" srcId="{FDCF77A1-F09F-AE4F-8AC7-44D37D5A0E81}" destId="{C6B7EBCC-1F1A-5942-8F8E-6154AD35898A}" srcOrd="4" destOrd="0" presId="urn:microsoft.com/office/officeart/2008/layout/VerticalAccentList"/>
    <dgm:cxn modelId="{A59572D9-E954-8A42-86B2-1EB74EFDE2C7}" type="presParOf" srcId="{FDCF77A1-F09F-AE4F-8AC7-44D37D5A0E81}" destId="{A8E1A0C6-C986-AA4F-9B04-A93D0617FA8F}" srcOrd="5" destOrd="0" presId="urn:microsoft.com/office/officeart/2008/layout/VerticalAccentList"/>
    <dgm:cxn modelId="{EABA3880-0CE6-C14B-AA49-0BF6940E1F2B}" type="presParOf" srcId="{FDCF77A1-F09F-AE4F-8AC7-44D37D5A0E81}" destId="{2FA05AF6-DDB7-DF4D-9E81-CED9519E54B5}" srcOrd="6" destOrd="0" presId="urn:microsoft.com/office/officeart/2008/layout/VerticalAccentList"/>
    <dgm:cxn modelId="{40A32DA6-C8D0-9242-86E4-F33F104B203B}" type="presParOf" srcId="{FDCF77A1-F09F-AE4F-8AC7-44D37D5A0E81}" destId="{4197ABBB-1A09-5A4C-8A1E-EB0214E6267C}" srcOrd="7" destOrd="0" presId="urn:microsoft.com/office/officeart/2008/layout/VerticalAccentList"/>
    <dgm:cxn modelId="{8C1028C6-45FE-F84E-8662-55BE2B663711}" type="presParOf" srcId="{EBB6E743-B5AC-B948-95D0-EC9791F6A768}" destId="{0F7F8E32-0F8E-8A45-89CC-1056B95FB821}" srcOrd="2" destOrd="0" presId="urn:microsoft.com/office/officeart/2008/layout/VerticalAccentList"/>
    <dgm:cxn modelId="{40D581C4-8F59-7D43-AC8C-0A5E52BFEA91}" type="presParOf" srcId="{EBB6E743-B5AC-B948-95D0-EC9791F6A768}" destId="{1AEFC37A-7F12-0C46-A6AC-A242C03C2C26}" srcOrd="3" destOrd="0" presId="urn:microsoft.com/office/officeart/2008/layout/VerticalAccentList"/>
    <dgm:cxn modelId="{8B32EFBD-D6A9-9747-8A51-37B5765470F9}" type="presParOf" srcId="{1AEFC37A-7F12-0C46-A6AC-A242C03C2C26}" destId="{DEA658C3-CCD3-A448-AA6B-22A0C0807840}" srcOrd="0" destOrd="0" presId="urn:microsoft.com/office/officeart/2008/layout/VerticalAccentList"/>
    <dgm:cxn modelId="{2C4BBB9A-F35A-6340-B225-F94D6EFBA966}" type="presParOf" srcId="{EBB6E743-B5AC-B948-95D0-EC9791F6A768}" destId="{2334A54C-7175-1342-9F79-CB63E89A0077}" srcOrd="4" destOrd="0" presId="urn:microsoft.com/office/officeart/2008/layout/VerticalAccentList"/>
    <dgm:cxn modelId="{165F81D0-4C63-8C4E-A5B2-959E0B87B76A}" type="presParOf" srcId="{2334A54C-7175-1342-9F79-CB63E89A0077}" destId="{5BD045BE-9F7D-CF4F-8016-723883E59CBD}" srcOrd="0" destOrd="0" presId="urn:microsoft.com/office/officeart/2008/layout/VerticalAccentList"/>
    <dgm:cxn modelId="{5231D553-0121-724D-ACE5-31712E83E028}" type="presParOf" srcId="{2334A54C-7175-1342-9F79-CB63E89A0077}" destId="{2AF4B4E4-3EF2-BE4A-9F96-36B69E604BEE}" srcOrd="1" destOrd="0" presId="urn:microsoft.com/office/officeart/2008/layout/VerticalAccentList"/>
    <dgm:cxn modelId="{981424CD-760E-6847-BB6E-DF163DC2A32B}" type="presParOf" srcId="{2334A54C-7175-1342-9F79-CB63E89A0077}" destId="{F5C2B385-9A23-7046-A904-AAD2D99B4003}" srcOrd="2" destOrd="0" presId="urn:microsoft.com/office/officeart/2008/layout/VerticalAccentList"/>
    <dgm:cxn modelId="{EECB293F-703C-0A4E-852A-73995B5293B0}" type="presParOf" srcId="{2334A54C-7175-1342-9F79-CB63E89A0077}" destId="{0C3E7C2D-24FA-4D4C-B6E8-4BC74F2CE82B}" srcOrd="3" destOrd="0" presId="urn:microsoft.com/office/officeart/2008/layout/VerticalAccentList"/>
    <dgm:cxn modelId="{2D2D810F-23B9-724A-B188-497C16775DB3}" type="presParOf" srcId="{2334A54C-7175-1342-9F79-CB63E89A0077}" destId="{191BF9BF-6A37-F04B-A4B4-038F67F35142}" srcOrd="4" destOrd="0" presId="urn:microsoft.com/office/officeart/2008/layout/VerticalAccentList"/>
    <dgm:cxn modelId="{2F4DF020-E0AB-A549-B74D-29D94505A69F}" type="presParOf" srcId="{2334A54C-7175-1342-9F79-CB63E89A0077}" destId="{017E5D51-6889-1740-ACE4-9AD579FA7F93}" srcOrd="5" destOrd="0" presId="urn:microsoft.com/office/officeart/2008/layout/VerticalAccentList"/>
    <dgm:cxn modelId="{24A13342-8D09-D34B-B5DC-9E532BD03AE8}" type="presParOf" srcId="{2334A54C-7175-1342-9F79-CB63E89A0077}" destId="{D9383002-3797-6B42-9734-70F4250B837D}" srcOrd="6" destOrd="0" presId="urn:microsoft.com/office/officeart/2008/layout/VerticalAccentList"/>
    <dgm:cxn modelId="{2EABA021-FE5D-3348-B1BB-0BFDDF5C9923}" type="presParOf" srcId="{2334A54C-7175-1342-9F79-CB63E89A0077}" destId="{10987407-164E-CF49-B19E-79F61F76BAE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1EAF7-4103-3E44-A0BD-1C798A72D03D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973A0551-BBC2-CF40-B9EC-638012B1280B}">
      <dgm:prSet phldrT="[Texte]"/>
      <dgm:spPr>
        <a:solidFill>
          <a:srgbClr val="FF0000"/>
        </a:solidFill>
      </dgm:spPr>
      <dgm:t>
        <a:bodyPr/>
        <a:lstStyle/>
        <a:p>
          <a:r>
            <a:rPr lang="fr-FR" b="1" cap="small" dirty="0" err="1">
              <a:solidFill>
                <a:srgbClr val="FFFFFF"/>
              </a:solidFill>
              <a:latin typeface="Arial"/>
              <a:cs typeface="Arial"/>
            </a:rPr>
            <a:t>Requirements</a:t>
          </a:r>
          <a:r>
            <a:rPr lang="fr-FR" b="1" cap="small" dirty="0">
              <a:solidFill>
                <a:srgbClr val="FFFFFF"/>
              </a:solidFill>
              <a:latin typeface="Arial"/>
              <a:cs typeface="Arial"/>
            </a:rPr>
            <a:t> for </a:t>
          </a:r>
          <a:r>
            <a:rPr lang="fr-FR" b="1" cap="small" dirty="0" err="1">
              <a:solidFill>
                <a:srgbClr val="FFFFFF"/>
              </a:solidFill>
              <a:latin typeface="Arial"/>
              <a:cs typeface="Arial"/>
            </a:rPr>
            <a:t>defense</a:t>
          </a:r>
          <a:endParaRPr lang="fr-FR" cap="small" dirty="0">
            <a:solidFill>
              <a:srgbClr val="FFFFFF"/>
            </a:solidFill>
            <a:latin typeface="Arial"/>
            <a:cs typeface="Arial"/>
          </a:endParaRPr>
        </a:p>
      </dgm:t>
    </dgm:pt>
    <dgm:pt modelId="{B4F1BE7C-A8D1-9F41-9CEA-B5F50C8EA6A3}" type="parTrans" cxnId="{287FC409-2B33-F445-9D6A-3D6A1E6B707E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842F595E-FEBF-0C43-9B5C-E41BFE9EBE6E}" type="sibTrans" cxnId="{287FC409-2B33-F445-9D6A-3D6A1E6B707E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5114D06D-413E-6349-9A3B-D44F393B676A}">
      <dgm:prSet phldrT="[Texte]"/>
      <dgm:spPr>
        <a:solidFill>
          <a:srgbClr val="FAC090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  <a:latin typeface="Arial"/>
              <a:cs typeface="Arial"/>
            </a:rPr>
            <a:t>1</a:t>
          </a:r>
          <a:r>
            <a:rPr lang="fr-FR" b="1" baseline="30000" dirty="0">
              <a:solidFill>
                <a:srgbClr val="000000"/>
              </a:solidFill>
              <a:latin typeface="Arial"/>
              <a:cs typeface="Arial"/>
            </a:rPr>
            <a:t>st</a:t>
          </a:r>
          <a:r>
            <a:rPr lang="fr-FR" b="1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fr-FR" b="1" dirty="0" err="1">
              <a:solidFill>
                <a:srgbClr val="000000"/>
              </a:solidFill>
              <a:latin typeface="Arial"/>
              <a:cs typeface="Arial"/>
            </a:rPr>
            <a:t>author</a:t>
          </a:r>
          <a:r>
            <a:rPr lang="fr-FR" b="1" dirty="0">
              <a:solidFill>
                <a:srgbClr val="000000"/>
              </a:solidFill>
              <a:latin typeface="Arial"/>
              <a:cs typeface="Arial"/>
            </a:rPr>
            <a:t> publication (article or patent)</a:t>
          </a:r>
          <a:endParaRPr lang="fr-FR" dirty="0">
            <a:latin typeface="Arial"/>
            <a:cs typeface="Arial"/>
          </a:endParaRPr>
        </a:p>
      </dgm:t>
    </dgm:pt>
    <dgm:pt modelId="{30876E58-0E64-0146-B5B0-448C5E85113C}" type="parTrans" cxnId="{031948E7-887F-394E-A482-2C1989E5000C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C84E0FC6-674C-4C49-9DEF-870C06248618}" type="sibTrans" cxnId="{031948E7-887F-394E-A482-2C1989E5000C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2FEC3D71-9C9F-9D49-8585-788BD14403E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b="1">
              <a:solidFill>
                <a:srgbClr val="000000"/>
              </a:solidFill>
              <a:latin typeface="Arial"/>
              <a:cs typeface="Arial"/>
            </a:rPr>
            <a:t>100 hours of training</a:t>
          </a:r>
          <a:endParaRPr lang="fr-FR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AB338F3E-3F4B-E44F-93E5-AC8F10A7E37C}" type="parTrans" cxnId="{BCBE3067-0A97-E741-A461-5F69B63B16DE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C0FDD6AA-1CCC-8D4A-B2B2-EAAA13CCF49C}" type="sibTrans" cxnId="{BCBE3067-0A97-E741-A461-5F69B63B16DE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3EEE3737-A164-4F43-8D38-F65E0BAA9D0D}" type="pres">
      <dgm:prSet presAssocID="{7511EAF7-4103-3E44-A0BD-1C798A72D03D}" presName="linearFlow" presStyleCnt="0">
        <dgm:presLayoutVars>
          <dgm:resizeHandles val="exact"/>
        </dgm:presLayoutVars>
      </dgm:prSet>
      <dgm:spPr/>
    </dgm:pt>
    <dgm:pt modelId="{E501BEC0-B0D4-5444-BD72-92BFC4E2DBE6}" type="pres">
      <dgm:prSet presAssocID="{973A0551-BBC2-CF40-B9EC-638012B1280B}" presName="node" presStyleLbl="node1" presStyleIdx="0" presStyleCnt="3">
        <dgm:presLayoutVars>
          <dgm:bulletEnabled val="1"/>
        </dgm:presLayoutVars>
      </dgm:prSet>
      <dgm:spPr/>
    </dgm:pt>
    <dgm:pt modelId="{29584ED8-31B2-E142-A003-C953D38DC9E8}" type="pres">
      <dgm:prSet presAssocID="{842F595E-FEBF-0C43-9B5C-E41BFE9EBE6E}" presName="sibTrans" presStyleLbl="sibTrans2D1" presStyleIdx="0" presStyleCnt="2"/>
      <dgm:spPr/>
    </dgm:pt>
    <dgm:pt modelId="{B09C4772-C66C-8345-8B25-F9E7758C8179}" type="pres">
      <dgm:prSet presAssocID="{842F595E-FEBF-0C43-9B5C-E41BFE9EBE6E}" presName="connectorText" presStyleLbl="sibTrans2D1" presStyleIdx="0" presStyleCnt="2"/>
      <dgm:spPr/>
    </dgm:pt>
    <dgm:pt modelId="{53FE81CD-49D7-C646-9CC2-164D54C0D481}" type="pres">
      <dgm:prSet presAssocID="{5114D06D-413E-6349-9A3B-D44F393B676A}" presName="node" presStyleLbl="node1" presStyleIdx="1" presStyleCnt="3">
        <dgm:presLayoutVars>
          <dgm:bulletEnabled val="1"/>
        </dgm:presLayoutVars>
      </dgm:prSet>
      <dgm:spPr/>
    </dgm:pt>
    <dgm:pt modelId="{FDC1B024-DB3B-6041-81FD-33A6B5071D97}" type="pres">
      <dgm:prSet presAssocID="{C84E0FC6-674C-4C49-9DEF-870C06248618}" presName="sibTrans" presStyleLbl="sibTrans2D1" presStyleIdx="1" presStyleCnt="2"/>
      <dgm:spPr/>
    </dgm:pt>
    <dgm:pt modelId="{08AB5758-B572-7F43-9C80-505F1CBF5B9C}" type="pres">
      <dgm:prSet presAssocID="{C84E0FC6-674C-4C49-9DEF-870C06248618}" presName="connectorText" presStyleLbl="sibTrans2D1" presStyleIdx="1" presStyleCnt="2"/>
      <dgm:spPr/>
    </dgm:pt>
    <dgm:pt modelId="{232CC3A2-3014-6444-8476-036D0BF22411}" type="pres">
      <dgm:prSet presAssocID="{2FEC3D71-9C9F-9D49-8585-788BD14403EE}" presName="node" presStyleLbl="node1" presStyleIdx="2" presStyleCnt="3">
        <dgm:presLayoutVars>
          <dgm:bulletEnabled val="1"/>
        </dgm:presLayoutVars>
      </dgm:prSet>
      <dgm:spPr/>
    </dgm:pt>
  </dgm:ptLst>
  <dgm:cxnLst>
    <dgm:cxn modelId="{287FC409-2B33-F445-9D6A-3D6A1E6B707E}" srcId="{7511EAF7-4103-3E44-A0BD-1C798A72D03D}" destId="{973A0551-BBC2-CF40-B9EC-638012B1280B}" srcOrd="0" destOrd="0" parTransId="{B4F1BE7C-A8D1-9F41-9CEA-B5F50C8EA6A3}" sibTransId="{842F595E-FEBF-0C43-9B5C-E41BFE9EBE6E}"/>
    <dgm:cxn modelId="{F2F77746-7922-174D-80C0-EBE074F1174A}" type="presOf" srcId="{C84E0FC6-674C-4C49-9DEF-870C06248618}" destId="{08AB5758-B572-7F43-9C80-505F1CBF5B9C}" srcOrd="1" destOrd="0" presId="urn:microsoft.com/office/officeart/2005/8/layout/process2"/>
    <dgm:cxn modelId="{BCBE3067-0A97-E741-A461-5F69B63B16DE}" srcId="{7511EAF7-4103-3E44-A0BD-1C798A72D03D}" destId="{2FEC3D71-9C9F-9D49-8585-788BD14403EE}" srcOrd="2" destOrd="0" parTransId="{AB338F3E-3F4B-E44F-93E5-AC8F10A7E37C}" sibTransId="{C0FDD6AA-1CCC-8D4A-B2B2-EAAA13CCF49C}"/>
    <dgm:cxn modelId="{1797777E-2EBB-604D-AEEC-F2739470B5DA}" type="presOf" srcId="{7511EAF7-4103-3E44-A0BD-1C798A72D03D}" destId="{3EEE3737-A164-4F43-8D38-F65E0BAA9D0D}" srcOrd="0" destOrd="0" presId="urn:microsoft.com/office/officeart/2005/8/layout/process2"/>
    <dgm:cxn modelId="{0564AC81-C53D-E14C-95F1-5FA6BC06DB8A}" type="presOf" srcId="{973A0551-BBC2-CF40-B9EC-638012B1280B}" destId="{E501BEC0-B0D4-5444-BD72-92BFC4E2DBE6}" srcOrd="0" destOrd="0" presId="urn:microsoft.com/office/officeart/2005/8/layout/process2"/>
    <dgm:cxn modelId="{99D1E197-D59B-4842-A190-4D72650339DF}" type="presOf" srcId="{5114D06D-413E-6349-9A3B-D44F393B676A}" destId="{53FE81CD-49D7-C646-9CC2-164D54C0D481}" srcOrd="0" destOrd="0" presId="urn:microsoft.com/office/officeart/2005/8/layout/process2"/>
    <dgm:cxn modelId="{E3570DA2-FB1D-FD40-AC0A-C067316842A2}" type="presOf" srcId="{842F595E-FEBF-0C43-9B5C-E41BFE9EBE6E}" destId="{29584ED8-31B2-E142-A003-C953D38DC9E8}" srcOrd="0" destOrd="0" presId="urn:microsoft.com/office/officeart/2005/8/layout/process2"/>
    <dgm:cxn modelId="{009981AE-2CCE-6F4B-9DCF-DDBA1DBF7561}" type="presOf" srcId="{2FEC3D71-9C9F-9D49-8585-788BD14403EE}" destId="{232CC3A2-3014-6444-8476-036D0BF22411}" srcOrd="0" destOrd="0" presId="urn:microsoft.com/office/officeart/2005/8/layout/process2"/>
    <dgm:cxn modelId="{0BE100D8-220B-5D41-AF44-BA1171BA61D5}" type="presOf" srcId="{C84E0FC6-674C-4C49-9DEF-870C06248618}" destId="{FDC1B024-DB3B-6041-81FD-33A6B5071D97}" srcOrd="0" destOrd="0" presId="urn:microsoft.com/office/officeart/2005/8/layout/process2"/>
    <dgm:cxn modelId="{031948E7-887F-394E-A482-2C1989E5000C}" srcId="{7511EAF7-4103-3E44-A0BD-1C798A72D03D}" destId="{5114D06D-413E-6349-9A3B-D44F393B676A}" srcOrd="1" destOrd="0" parTransId="{30876E58-0E64-0146-B5B0-448C5E85113C}" sibTransId="{C84E0FC6-674C-4C49-9DEF-870C06248618}"/>
    <dgm:cxn modelId="{7D8F56FD-6E64-AF47-9693-00C3ED000235}" type="presOf" srcId="{842F595E-FEBF-0C43-9B5C-E41BFE9EBE6E}" destId="{B09C4772-C66C-8345-8B25-F9E7758C8179}" srcOrd="1" destOrd="0" presId="urn:microsoft.com/office/officeart/2005/8/layout/process2"/>
    <dgm:cxn modelId="{CEB6B46D-6F7F-4943-86A4-8468781CCB7C}" type="presParOf" srcId="{3EEE3737-A164-4F43-8D38-F65E0BAA9D0D}" destId="{E501BEC0-B0D4-5444-BD72-92BFC4E2DBE6}" srcOrd="0" destOrd="0" presId="urn:microsoft.com/office/officeart/2005/8/layout/process2"/>
    <dgm:cxn modelId="{CFC0F4D2-7726-D046-AD94-696A8AE73D14}" type="presParOf" srcId="{3EEE3737-A164-4F43-8D38-F65E0BAA9D0D}" destId="{29584ED8-31B2-E142-A003-C953D38DC9E8}" srcOrd="1" destOrd="0" presId="urn:microsoft.com/office/officeart/2005/8/layout/process2"/>
    <dgm:cxn modelId="{7D468937-CB53-984E-AD14-305BFC6ED619}" type="presParOf" srcId="{29584ED8-31B2-E142-A003-C953D38DC9E8}" destId="{B09C4772-C66C-8345-8B25-F9E7758C8179}" srcOrd="0" destOrd="0" presId="urn:microsoft.com/office/officeart/2005/8/layout/process2"/>
    <dgm:cxn modelId="{1A43CDAD-1D92-3345-8C5E-8058C8724566}" type="presParOf" srcId="{3EEE3737-A164-4F43-8D38-F65E0BAA9D0D}" destId="{53FE81CD-49D7-C646-9CC2-164D54C0D481}" srcOrd="2" destOrd="0" presId="urn:microsoft.com/office/officeart/2005/8/layout/process2"/>
    <dgm:cxn modelId="{67B0E904-A878-6644-B374-059030AA9387}" type="presParOf" srcId="{3EEE3737-A164-4F43-8D38-F65E0BAA9D0D}" destId="{FDC1B024-DB3B-6041-81FD-33A6B5071D97}" srcOrd="3" destOrd="0" presId="urn:microsoft.com/office/officeart/2005/8/layout/process2"/>
    <dgm:cxn modelId="{E6256EFF-2408-8C4A-B733-A5CABF375863}" type="presParOf" srcId="{FDC1B024-DB3B-6041-81FD-33A6B5071D97}" destId="{08AB5758-B572-7F43-9C80-505F1CBF5B9C}" srcOrd="0" destOrd="0" presId="urn:microsoft.com/office/officeart/2005/8/layout/process2"/>
    <dgm:cxn modelId="{33ADFBE9-6043-D148-8000-B47E7B81D685}" type="presParOf" srcId="{3EEE3737-A164-4F43-8D38-F65E0BAA9D0D}" destId="{232CC3A2-3014-6444-8476-036D0BF224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F98F1-C4B3-4FEA-A7A1-8E8A799F3A87}">
      <dsp:nvSpPr>
        <dsp:cNvPr id="0" name=""/>
        <dsp:cNvSpPr/>
      </dsp:nvSpPr>
      <dsp:spPr>
        <a:xfrm rot="5400000">
          <a:off x="3130007" y="113796"/>
          <a:ext cx="1713467" cy="14907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408 HDR</a:t>
          </a:r>
        </a:p>
      </dsp:txBody>
      <dsp:txXfrm rot="-5400000">
        <a:off x="3473685" y="269436"/>
        <a:ext cx="1026110" cy="1179437"/>
      </dsp:txXfrm>
    </dsp:sp>
    <dsp:sp modelId="{ABC0DB4F-E01C-429B-8A7C-41D34A718E21}">
      <dsp:nvSpPr>
        <dsp:cNvPr id="0" name=""/>
        <dsp:cNvSpPr/>
      </dsp:nvSpPr>
      <dsp:spPr>
        <a:xfrm>
          <a:off x="4777335" y="345114"/>
          <a:ext cx="1912229" cy="102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6C5-603D-403A-97BB-A2DA3FCAE37D}">
      <dsp:nvSpPr>
        <dsp:cNvPr id="0" name=""/>
        <dsp:cNvSpPr/>
      </dsp:nvSpPr>
      <dsp:spPr>
        <a:xfrm rot="5400000">
          <a:off x="1520033" y="113796"/>
          <a:ext cx="1713467" cy="14907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80 </a:t>
          </a:r>
          <a:r>
            <a:rPr lang="fr-FR" sz="2200" kern="1200" dirty="0" err="1"/>
            <a:t>defences</a:t>
          </a:r>
          <a:r>
            <a:rPr lang="fr-FR" sz="2200" kern="1200" dirty="0"/>
            <a:t> in 2025</a:t>
          </a:r>
        </a:p>
      </dsp:txBody>
      <dsp:txXfrm rot="-5400000">
        <a:off x="1863711" y="269436"/>
        <a:ext cx="1026110" cy="1179437"/>
      </dsp:txXfrm>
    </dsp:sp>
    <dsp:sp modelId="{AEEAD9DD-4387-4BCF-87A8-5EB1FC8C476A}">
      <dsp:nvSpPr>
        <dsp:cNvPr id="0" name=""/>
        <dsp:cNvSpPr/>
      </dsp:nvSpPr>
      <dsp:spPr>
        <a:xfrm rot="5400000">
          <a:off x="4215125" y="1568188"/>
          <a:ext cx="1713467" cy="14907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30 </a:t>
          </a:r>
          <a:r>
            <a:rPr lang="fr-FR" sz="1800" kern="1200" dirty="0" err="1"/>
            <a:t>Research</a:t>
          </a:r>
          <a:r>
            <a:rPr lang="fr-FR" sz="1800" kern="1200" dirty="0"/>
            <a:t> </a:t>
          </a:r>
          <a:r>
            <a:rPr lang="fr-FR" sz="1800" kern="1200" dirty="0" err="1"/>
            <a:t>Units</a:t>
          </a:r>
          <a:endParaRPr lang="fr-FR" sz="1800" kern="1200" dirty="0"/>
        </a:p>
      </dsp:txBody>
      <dsp:txXfrm rot="-5400000">
        <a:off x="4558803" y="1723828"/>
        <a:ext cx="1026110" cy="1179437"/>
      </dsp:txXfrm>
    </dsp:sp>
    <dsp:sp modelId="{74098C19-4D2C-40CB-8B1B-14E9EBC28D7F}">
      <dsp:nvSpPr>
        <dsp:cNvPr id="0" name=""/>
        <dsp:cNvSpPr/>
      </dsp:nvSpPr>
      <dsp:spPr>
        <a:xfrm>
          <a:off x="-1964807" y="3599012"/>
          <a:ext cx="11140262" cy="102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0FB59-CCD9-43A7-AC32-EA7EF33A30DD}">
      <dsp:nvSpPr>
        <dsp:cNvPr id="0" name=""/>
        <dsp:cNvSpPr/>
      </dsp:nvSpPr>
      <dsp:spPr>
        <a:xfrm rot="5400000">
          <a:off x="3283889" y="3014217"/>
          <a:ext cx="1713467" cy="14907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11 AXES</a:t>
          </a:r>
        </a:p>
      </dsp:txBody>
      <dsp:txXfrm rot="-5400000">
        <a:off x="3627567" y="3169857"/>
        <a:ext cx="1026110" cy="1179437"/>
      </dsp:txXfrm>
    </dsp:sp>
    <dsp:sp modelId="{B3AE47DB-D3B4-4399-9134-F8E30DF1C721}">
      <dsp:nvSpPr>
        <dsp:cNvPr id="0" name=""/>
        <dsp:cNvSpPr/>
      </dsp:nvSpPr>
      <dsp:spPr>
        <a:xfrm rot="5400000">
          <a:off x="2348976" y="1576549"/>
          <a:ext cx="1713467" cy="14907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360 PhD</a:t>
          </a:r>
        </a:p>
      </dsp:txBody>
      <dsp:txXfrm rot="-5400000">
        <a:off x="2692654" y="1732189"/>
        <a:ext cx="1026110" cy="1179437"/>
      </dsp:txXfrm>
    </dsp:sp>
    <dsp:sp modelId="{8B7AC97A-89FD-4927-A29B-0B732F45E080}">
      <dsp:nvSpPr>
        <dsp:cNvPr id="0" name=""/>
        <dsp:cNvSpPr/>
      </dsp:nvSpPr>
      <dsp:spPr>
        <a:xfrm>
          <a:off x="4777335" y="3253897"/>
          <a:ext cx="1912229" cy="102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7CA7F-F6D0-45C4-9726-58B3EA41A0C3}">
      <dsp:nvSpPr>
        <dsp:cNvPr id="0" name=""/>
        <dsp:cNvSpPr/>
      </dsp:nvSpPr>
      <dsp:spPr>
        <a:xfrm rot="5400000">
          <a:off x="1520033" y="3022579"/>
          <a:ext cx="1713467" cy="14907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1 support team </a:t>
          </a:r>
        </a:p>
      </dsp:txBody>
      <dsp:txXfrm rot="-5400000">
        <a:off x="1863711" y="3178219"/>
        <a:ext cx="1026110" cy="1179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E15F-DE47-0B43-AF9D-BF32D91F7A33}">
      <dsp:nvSpPr>
        <dsp:cNvPr id="0" name=""/>
        <dsp:cNvSpPr/>
      </dsp:nvSpPr>
      <dsp:spPr>
        <a:xfrm>
          <a:off x="91744" y="476596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 err="1">
              <a:solidFill>
                <a:srgbClr val="0000FF"/>
              </a:solidFill>
            </a:rPr>
            <a:t>Disciplinary</a:t>
          </a:r>
          <a:r>
            <a:rPr lang="fr-FR" sz="2300" b="1" kern="1200" dirty="0">
              <a:solidFill>
                <a:srgbClr val="0000FF"/>
              </a:solidFill>
            </a:rPr>
            <a:t> training</a:t>
          </a:r>
          <a:r>
            <a:rPr lang="fr-FR" sz="2300" kern="1200" dirty="0">
              <a:solidFill>
                <a:srgbClr val="0000FF"/>
              </a:solidFill>
            </a:rPr>
            <a:t>: </a:t>
          </a:r>
        </a:p>
      </dsp:txBody>
      <dsp:txXfrm>
        <a:off x="91744" y="476596"/>
        <a:ext cx="5486400" cy="498763"/>
      </dsp:txXfrm>
    </dsp:sp>
    <dsp:sp modelId="{CA2956AF-0433-3B47-82AC-D3A2B2BC6062}">
      <dsp:nvSpPr>
        <dsp:cNvPr id="0" name=""/>
        <dsp:cNvSpPr/>
      </dsp:nvSpPr>
      <dsp:spPr>
        <a:xfrm>
          <a:off x="91744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0DF18-BFA9-734A-91E1-8E7E264C375D}">
      <dsp:nvSpPr>
        <dsp:cNvPr id="0" name=""/>
        <dsp:cNvSpPr/>
      </dsp:nvSpPr>
      <dsp:spPr>
        <a:xfrm>
          <a:off x="862888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21A82-A97C-7845-9229-66A780771313}">
      <dsp:nvSpPr>
        <dsp:cNvPr id="0" name=""/>
        <dsp:cNvSpPr/>
      </dsp:nvSpPr>
      <dsp:spPr>
        <a:xfrm>
          <a:off x="1634642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B47EB-3EF5-FE4A-AC5F-617D34C76795}">
      <dsp:nvSpPr>
        <dsp:cNvPr id="0" name=""/>
        <dsp:cNvSpPr/>
      </dsp:nvSpPr>
      <dsp:spPr>
        <a:xfrm>
          <a:off x="2405786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7EBCC-1F1A-5942-8F8E-6154AD35898A}">
      <dsp:nvSpPr>
        <dsp:cNvPr id="0" name=""/>
        <dsp:cNvSpPr/>
      </dsp:nvSpPr>
      <dsp:spPr>
        <a:xfrm>
          <a:off x="3177539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1A0C6-C986-AA4F-9B04-A93D0617FA8F}">
      <dsp:nvSpPr>
        <dsp:cNvPr id="0" name=""/>
        <dsp:cNvSpPr/>
      </dsp:nvSpPr>
      <dsp:spPr>
        <a:xfrm>
          <a:off x="3948684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05AF6-DDB7-DF4D-9E81-CED9519E54B5}">
      <dsp:nvSpPr>
        <dsp:cNvPr id="0" name=""/>
        <dsp:cNvSpPr/>
      </dsp:nvSpPr>
      <dsp:spPr>
        <a:xfrm>
          <a:off x="4720437" y="975359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97ABBB-1A09-5A4C-8A1E-EB0214E6267C}">
      <dsp:nvSpPr>
        <dsp:cNvPr id="0" name=""/>
        <dsp:cNvSpPr/>
      </dsp:nvSpPr>
      <dsp:spPr>
        <a:xfrm>
          <a:off x="91744" y="1076960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00FF"/>
              </a:solidFill>
            </a:rPr>
            <a:t>Doctoral </a:t>
          </a:r>
          <a:r>
            <a:rPr lang="fr-FR" sz="2300" kern="1200" dirty="0" err="1">
              <a:solidFill>
                <a:srgbClr val="0000FF"/>
              </a:solidFill>
            </a:rPr>
            <a:t>School</a:t>
          </a:r>
          <a:r>
            <a:rPr lang="fr-FR" sz="2300" kern="1200" dirty="0">
              <a:solidFill>
                <a:srgbClr val="0000FF"/>
              </a:solidFill>
            </a:rPr>
            <a:t> - </a:t>
          </a:r>
          <a:r>
            <a:rPr lang="fr-FR" sz="2300" kern="1200" dirty="0" err="1">
              <a:solidFill>
                <a:srgbClr val="0000FF"/>
              </a:solidFill>
            </a:rPr>
            <a:t>PhD</a:t>
          </a:r>
          <a:r>
            <a:rPr lang="fr-FR" sz="2300" kern="1200" dirty="0">
              <a:solidFill>
                <a:srgbClr val="0000FF"/>
              </a:solidFill>
            </a:rPr>
            <a:t> Programs</a:t>
          </a:r>
        </a:p>
      </dsp:txBody>
      <dsp:txXfrm>
        <a:off x="91744" y="1076960"/>
        <a:ext cx="5557723" cy="812800"/>
      </dsp:txXfrm>
    </dsp:sp>
    <dsp:sp modelId="{DEA658C3-CCD3-A448-AA6B-22A0C0807840}">
      <dsp:nvSpPr>
        <dsp:cNvPr id="0" name=""/>
        <dsp:cNvSpPr/>
      </dsp:nvSpPr>
      <dsp:spPr>
        <a:xfrm>
          <a:off x="91744" y="2072640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rgbClr val="0000FF"/>
              </a:solidFill>
            </a:rPr>
            <a:t>Professional (transversal) training</a:t>
          </a:r>
          <a:endParaRPr lang="fr-FR" sz="2300" kern="1200" dirty="0">
            <a:solidFill>
              <a:srgbClr val="0000FF"/>
            </a:solidFill>
          </a:endParaRPr>
        </a:p>
      </dsp:txBody>
      <dsp:txXfrm>
        <a:off x="91744" y="2072640"/>
        <a:ext cx="5486400" cy="498763"/>
      </dsp:txXfrm>
    </dsp:sp>
    <dsp:sp modelId="{5BD045BE-9F7D-CF4F-8016-723883E59CBD}">
      <dsp:nvSpPr>
        <dsp:cNvPr id="0" name=""/>
        <dsp:cNvSpPr/>
      </dsp:nvSpPr>
      <dsp:spPr>
        <a:xfrm>
          <a:off x="91744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4B4E4-3EF2-BE4A-9F96-36B69E604BEE}">
      <dsp:nvSpPr>
        <dsp:cNvPr id="0" name=""/>
        <dsp:cNvSpPr/>
      </dsp:nvSpPr>
      <dsp:spPr>
        <a:xfrm>
          <a:off x="862888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2B385-9A23-7046-A904-AAD2D99B4003}">
      <dsp:nvSpPr>
        <dsp:cNvPr id="0" name=""/>
        <dsp:cNvSpPr/>
      </dsp:nvSpPr>
      <dsp:spPr>
        <a:xfrm>
          <a:off x="1634642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E7C2D-24FA-4D4C-B6E8-4BC74F2CE82B}">
      <dsp:nvSpPr>
        <dsp:cNvPr id="0" name=""/>
        <dsp:cNvSpPr/>
      </dsp:nvSpPr>
      <dsp:spPr>
        <a:xfrm>
          <a:off x="2405786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BF9BF-6A37-F04B-A4B4-038F67F35142}">
      <dsp:nvSpPr>
        <dsp:cNvPr id="0" name=""/>
        <dsp:cNvSpPr/>
      </dsp:nvSpPr>
      <dsp:spPr>
        <a:xfrm>
          <a:off x="3177539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E5D51-6889-1740-ACE4-9AD579FA7F93}">
      <dsp:nvSpPr>
        <dsp:cNvPr id="0" name=""/>
        <dsp:cNvSpPr/>
      </dsp:nvSpPr>
      <dsp:spPr>
        <a:xfrm>
          <a:off x="3948684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83002-3797-6B42-9734-70F4250B837D}">
      <dsp:nvSpPr>
        <dsp:cNvPr id="0" name=""/>
        <dsp:cNvSpPr/>
      </dsp:nvSpPr>
      <dsp:spPr>
        <a:xfrm>
          <a:off x="4720437" y="2571403"/>
          <a:ext cx="1283817" cy="101600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987407-164E-CF49-B19E-79F61F76BAEB}">
      <dsp:nvSpPr>
        <dsp:cNvPr id="0" name=""/>
        <dsp:cNvSpPr/>
      </dsp:nvSpPr>
      <dsp:spPr>
        <a:xfrm>
          <a:off x="91744" y="2673003"/>
          <a:ext cx="555772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00FF"/>
              </a:solidFill>
            </a:rPr>
            <a:t>Doctoral </a:t>
          </a:r>
          <a:r>
            <a:rPr lang="fr-FR" sz="2300" kern="1200" dirty="0" err="1">
              <a:solidFill>
                <a:srgbClr val="0000FF"/>
              </a:solidFill>
            </a:rPr>
            <a:t>Collegium</a:t>
          </a:r>
          <a:r>
            <a:rPr lang="fr-FR" sz="2300" kern="1200" dirty="0">
              <a:solidFill>
                <a:srgbClr val="0000FF"/>
              </a:solidFill>
            </a:rPr>
            <a:t> </a:t>
          </a:r>
          <a:r>
            <a:rPr lang="mr-IN" sz="2300" kern="1200" dirty="0">
              <a:solidFill>
                <a:srgbClr val="0000FF"/>
              </a:solidFill>
            </a:rPr>
            <a:t>–</a:t>
          </a:r>
          <a:r>
            <a:rPr lang="fr-FR" sz="2300" kern="1200" dirty="0">
              <a:solidFill>
                <a:srgbClr val="0000FF"/>
              </a:solidFill>
            </a:rPr>
            <a:t> </a:t>
          </a:r>
          <a:r>
            <a:rPr lang="fr-FR" sz="2300" kern="1200" dirty="0" err="1">
              <a:solidFill>
                <a:srgbClr val="0000FF"/>
              </a:solidFill>
            </a:rPr>
            <a:t>PhD</a:t>
          </a:r>
          <a:r>
            <a:rPr lang="fr-FR" sz="2300" kern="1200" dirty="0">
              <a:solidFill>
                <a:srgbClr val="0000FF"/>
              </a:solidFill>
            </a:rPr>
            <a:t> programs</a:t>
          </a:r>
        </a:p>
      </dsp:txBody>
      <dsp:txXfrm>
        <a:off x="91744" y="2673003"/>
        <a:ext cx="5557723" cy="81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BEC0-B0D4-5444-BD72-92BFC4E2DBE6}">
      <dsp:nvSpPr>
        <dsp:cNvPr id="0" name=""/>
        <dsp:cNvSpPr/>
      </dsp:nvSpPr>
      <dsp:spPr>
        <a:xfrm>
          <a:off x="1044860" y="0"/>
          <a:ext cx="2108199" cy="101600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cap="small" dirty="0" err="1">
              <a:solidFill>
                <a:srgbClr val="FFFFFF"/>
              </a:solidFill>
              <a:latin typeface="Arial"/>
              <a:cs typeface="Arial"/>
            </a:rPr>
            <a:t>Requirements</a:t>
          </a:r>
          <a:r>
            <a:rPr lang="fr-FR" sz="1800" b="1" kern="1200" cap="small" dirty="0">
              <a:solidFill>
                <a:srgbClr val="FFFFFF"/>
              </a:solidFill>
              <a:latin typeface="Arial"/>
              <a:cs typeface="Arial"/>
            </a:rPr>
            <a:t> for </a:t>
          </a:r>
          <a:r>
            <a:rPr lang="fr-FR" sz="1800" b="1" kern="1200" cap="small" dirty="0" err="1">
              <a:solidFill>
                <a:srgbClr val="FFFFFF"/>
              </a:solidFill>
              <a:latin typeface="Arial"/>
              <a:cs typeface="Arial"/>
            </a:rPr>
            <a:t>defense</a:t>
          </a:r>
          <a:endParaRPr lang="fr-FR" sz="1800" kern="1200" cap="small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1074618" y="29758"/>
        <a:ext cx="2048683" cy="956484"/>
      </dsp:txXfrm>
    </dsp:sp>
    <dsp:sp modelId="{29584ED8-31B2-E142-A003-C953D38DC9E8}">
      <dsp:nvSpPr>
        <dsp:cNvPr id="0" name=""/>
        <dsp:cNvSpPr/>
      </dsp:nvSpPr>
      <dsp:spPr>
        <a:xfrm rot="5400000">
          <a:off x="190846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Arial"/>
            <a:cs typeface="Arial"/>
          </a:endParaRPr>
        </a:p>
      </dsp:txBody>
      <dsp:txXfrm rot="-5400000">
        <a:off x="1961800" y="1079499"/>
        <a:ext cx="274320" cy="266699"/>
      </dsp:txXfrm>
    </dsp:sp>
    <dsp:sp modelId="{53FE81CD-49D7-C646-9CC2-164D54C0D481}">
      <dsp:nvSpPr>
        <dsp:cNvPr id="0" name=""/>
        <dsp:cNvSpPr/>
      </dsp:nvSpPr>
      <dsp:spPr>
        <a:xfrm>
          <a:off x="1044860" y="1523999"/>
          <a:ext cx="2108199" cy="1016000"/>
        </a:xfrm>
        <a:prstGeom prst="roundRect">
          <a:avLst>
            <a:gd name="adj" fmla="val 10000"/>
          </a:avLst>
        </a:prstGeom>
        <a:solidFill>
          <a:srgbClr val="FAC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0000"/>
              </a:solidFill>
              <a:latin typeface="Arial"/>
              <a:cs typeface="Arial"/>
            </a:rPr>
            <a:t>1</a:t>
          </a:r>
          <a:r>
            <a:rPr lang="fr-FR" sz="1800" b="1" kern="1200" baseline="30000" dirty="0">
              <a:solidFill>
                <a:srgbClr val="000000"/>
              </a:solidFill>
              <a:latin typeface="Arial"/>
              <a:cs typeface="Arial"/>
            </a:rPr>
            <a:t>st</a:t>
          </a:r>
          <a:r>
            <a:rPr lang="fr-FR" sz="1800" b="1" kern="120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fr-FR" sz="1800" b="1" kern="1200" dirty="0" err="1">
              <a:solidFill>
                <a:srgbClr val="000000"/>
              </a:solidFill>
              <a:latin typeface="Arial"/>
              <a:cs typeface="Arial"/>
            </a:rPr>
            <a:t>author</a:t>
          </a:r>
          <a:r>
            <a:rPr lang="fr-FR" sz="1800" b="1" kern="1200" dirty="0">
              <a:solidFill>
                <a:srgbClr val="000000"/>
              </a:solidFill>
              <a:latin typeface="Arial"/>
              <a:cs typeface="Arial"/>
            </a:rPr>
            <a:t> publication (article or patent)</a:t>
          </a:r>
          <a:endParaRPr lang="fr-FR" sz="1800" kern="1200" dirty="0">
            <a:latin typeface="Arial"/>
            <a:cs typeface="Arial"/>
          </a:endParaRPr>
        </a:p>
      </dsp:txBody>
      <dsp:txXfrm>
        <a:off x="1074618" y="1553757"/>
        <a:ext cx="2048683" cy="956484"/>
      </dsp:txXfrm>
    </dsp:sp>
    <dsp:sp modelId="{FDC1B024-DB3B-6041-81FD-33A6B5071D97}">
      <dsp:nvSpPr>
        <dsp:cNvPr id="0" name=""/>
        <dsp:cNvSpPr/>
      </dsp:nvSpPr>
      <dsp:spPr>
        <a:xfrm rot="5400000">
          <a:off x="190846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>
            <a:latin typeface="Arial"/>
            <a:cs typeface="Arial"/>
          </a:endParaRPr>
        </a:p>
      </dsp:txBody>
      <dsp:txXfrm rot="-5400000">
        <a:off x="1961800" y="2603499"/>
        <a:ext cx="274320" cy="266700"/>
      </dsp:txXfrm>
    </dsp:sp>
    <dsp:sp modelId="{232CC3A2-3014-6444-8476-036D0BF22411}">
      <dsp:nvSpPr>
        <dsp:cNvPr id="0" name=""/>
        <dsp:cNvSpPr/>
      </dsp:nvSpPr>
      <dsp:spPr>
        <a:xfrm>
          <a:off x="1044860" y="3047999"/>
          <a:ext cx="2108199" cy="10160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rgbClr val="000000"/>
              </a:solidFill>
              <a:latin typeface="Arial"/>
              <a:cs typeface="Arial"/>
            </a:rPr>
            <a:t>100 hours of training</a:t>
          </a:r>
          <a:endParaRPr lang="fr-FR" sz="18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074618" y="3077757"/>
        <a:ext cx="2048683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4A41D-E885-4860-8882-112510B53D1C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1FB7-3F3A-4BCB-9933-D577AD5B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F2AE1-A3FA-4E5B-87E6-014ABB2D6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7B18E5-C1EC-4DDA-8CE6-076C945DF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949BF3-9BC3-4419-B736-B3612786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EC6E-B2E4-4290-855F-65049FB6D8A1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8BB39-C70E-459D-972A-DCDB6335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B6D5A-294F-4E76-A472-53168689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4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0E6C2-8237-438E-BC54-16B77D52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860F27-8946-4101-8414-0DBEA515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15873D-DD79-436F-9BBC-E7F64877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6F0D-51D0-4A64-9555-C4B485887A6D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8F553-E4FC-449C-ADBE-3D780537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AE1EDA-DBF1-4E12-BF15-3B0B5024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1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2C259C-D4FD-4226-A354-A11DD67DF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8BA77D-31E4-4536-AE9B-C645E8194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F1C07-262C-44DF-A259-0D8A2F04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DFE6-1EE1-4B76-AB54-FB1487BE08DA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844A1-4F26-4C78-839E-DCA56015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75EDB-79BA-4471-813A-4613A370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9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13338-CC86-4A41-B49C-9F42E624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744ED-2093-4ACD-93F4-2B545988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F20D4-AEC4-4421-898F-CA1C2D22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B7A2-CE09-48EC-BFE8-80D46722990A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26769D-564A-48BE-ABF4-7C9AA667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EDD80-CAC2-4A91-9A4D-54871AF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1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D5197-4110-4D1C-ABBA-730F7C2E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C8CA60-944F-4998-B993-BED29C0E6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72C89A-9DC8-4C8F-B8E4-D4261EA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BF-DCE3-488C-81CD-827F8925FFD3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D9ABA-6BA4-4830-97EE-474ADC2B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64A350-31BA-4915-AEBF-09BDE252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D6882-5CE4-4EE0-9DA1-D98C5321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F439A-515A-4282-BA4E-C608CF337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544D65-0259-4688-B507-7B972517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9EBF36-3366-497B-85ED-DE3DFD78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BBD3-1EE1-48AC-B103-DCE850B6601A}" type="datetime1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CF4AF3-3EBA-4D67-A758-28B180B4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8992CC-BB8C-4738-AC82-BC3E3BE4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302C52-11A4-4D9D-8D02-68273A77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F77629-C161-47B6-BAEF-16939398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67F853-C94C-4FD0-BA20-453C81ED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CF83EA-C29C-43C5-A4C0-87D57CA86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D40564-7CB1-42D0-AEFC-13418CD55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D16AE8-6FBB-4314-B977-7080E7F7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11EE-D691-472E-9EA5-CF2536CFAE78}" type="datetime1">
              <a:rPr lang="fr-FR" smtClean="0"/>
              <a:t>16/01/2026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EE0174-10C3-4EA5-BDDA-820ED5DD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D7A5D5-2B57-45D5-AFFF-EDE64472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4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DC0F3-0FDE-429A-81FD-B47F270B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F7B4A7-7608-49BB-94C4-E63C6F33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B00F-4D9A-4D5A-9D29-3B3CA652CCDF}" type="datetime1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254E90-B0F8-4B84-8CE4-158975E1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96D541-F7D5-4BCB-92E4-7D33B219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B765BC-43ED-426D-8F05-0CA4979D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6B42-FFEF-455E-BD05-985A7DB8D9AB}" type="datetime1">
              <a:rPr lang="fr-FR" smtClean="0"/>
              <a:t>16/01/2026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A1BA71-1861-4A26-AC49-2885509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03D8AC-8D9D-45D6-8401-19BC20F5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0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69B46-433E-4F7A-87DD-5C17CAEA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38AA1-11D9-4C50-80DD-875D4928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881906-869D-4FBC-91CD-BDFFBA583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9BD28D-1E78-4FAE-A405-C4702C0A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D28C-F959-4CDA-B551-A242641AC59F}" type="datetime1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A1353D-1B83-4A52-88D9-4F502426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6FA7EE-B5B9-4796-8A33-33442153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87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EDBC2-3128-44C6-ADC8-A1A6FA4B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5C3775-79E3-4155-BFCE-BBE9E1B32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E16690-1ACE-4C69-9567-06A3B270A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5467A8-47EC-4C9D-AD3C-46DBAC11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88C9-25F0-495A-A836-EF40E3E02513}" type="datetime1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2EC967-7EE3-4600-8AA1-801CD362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F0DC05-940A-4718-A401-B69E83F1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9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B30938-E5E3-409F-92DA-2891A0F2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4080D9-8597-4A70-95D2-A7C47451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8C301-1281-4085-98B5-CBC99E48B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AE828-93FB-44EA-90AB-5ACA398509CD}" type="datetime1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214D26-2BCB-4FDF-BCCC-A5D286B6E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7A853-0A3C-4C6E-BBA4-80B86021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E405-ADD1-4D41-AC1B-10EA99174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15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-doctorale-659.univ-amu.fr/fr/futur-doctorant/premiere-inscrip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-doctorale-659.univ-amu.fr/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mailto:smpm-doctorat-hdr@univ-amu.fr" TargetMode="External"/><Relationship Id="rId7" Type="http://schemas.openxmlformats.org/officeDocument/2006/relationships/hyperlink" Target="tel:04%2091%2083%2056%2097" TargetMode="External"/><Relationship Id="rId2" Type="http://schemas.openxmlformats.org/officeDocument/2006/relationships/hyperlink" Target="mailto:nathalie.caniparoli@univ-amu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harmacie-scol-cycle3@univ-amu.fr" TargetMode="External"/><Relationship Id="rId5" Type="http://schemas.openxmlformats.org/officeDocument/2006/relationships/hyperlink" Target="tel:0491324679" TargetMode="External"/><Relationship Id="rId4" Type="http://schemas.openxmlformats.org/officeDocument/2006/relationships/hyperlink" Target="tel:04913243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-doctorale-62.univ-amu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ecole-doctorale-659.univ-amu.fr/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um.f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cole-doctorale-659.univ-amu.fr/en/thematics/cardio-vascular%20diseases-nutrition-inflammation" TargetMode="External"/><Relationship Id="rId3" Type="http://schemas.openxmlformats.org/officeDocument/2006/relationships/hyperlink" Target="https://ecole-doctorale-659.univ-amu.fr/en/thematics/genetics" TargetMode="External"/><Relationship Id="rId7" Type="http://schemas.openxmlformats.org/officeDocument/2006/relationships/hyperlink" Target="https://ecole-doctorale-659.univ-amu.fr/en/thematics/oncology" TargetMode="External"/><Relationship Id="rId12" Type="http://schemas.openxmlformats.org/officeDocument/2006/relationships/image" Target="../media/image1.jpg"/><Relationship Id="rId2" Type="http://schemas.openxmlformats.org/officeDocument/2006/relationships/hyperlink" Target="https://ecole-doctorale-659.univ-amu.fr/en/thematics/ethics-human-sciences-heal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le-doctorale-659.univ-amu.fr/en/thematics/neurology-imaging-health-mental" TargetMode="External"/><Relationship Id="rId11" Type="http://schemas.openxmlformats.org/officeDocument/2006/relationships/hyperlink" Target="https://ecole-doctorale-659.univ-amu.fr/en/thematics/sport-health" TargetMode="External"/><Relationship Id="rId5" Type="http://schemas.openxmlformats.org/officeDocument/2006/relationships/hyperlink" Target="https://ecole-doctorale-659.univ-amu.fr/en/thematics/infectious%20diseases" TargetMode="External"/><Relationship Id="rId10" Type="http://schemas.openxmlformats.org/officeDocument/2006/relationships/hyperlink" Target="https://ecole-doctorale-659.univ-amu.fr/en/thematics/public-health" TargetMode="External"/><Relationship Id="rId4" Type="http://schemas.openxmlformats.org/officeDocument/2006/relationships/hyperlink" Target="https://ecole-doctorale-659.univ-amu.fr/en/thematics/bioengineering-therapeutics-innovative" TargetMode="External"/><Relationship Id="rId9" Type="http://schemas.openxmlformats.org/officeDocument/2006/relationships/hyperlink" Target="https://ecole-doctorale-659.univ-amu.fr/en/thematics/research-clinical-simulation-paramedical-scien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um.fr/index.p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43AA0E5-87E6-4C53-9120-ECCD2F37A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247" y="5202238"/>
            <a:ext cx="9144000" cy="1655762"/>
          </a:xfrm>
        </p:spPr>
        <p:txBody>
          <a:bodyPr>
            <a:normAutofit/>
          </a:bodyPr>
          <a:lstStyle/>
          <a:p>
            <a:r>
              <a:rPr lang="fr-FR" b="1" dirty="0"/>
              <a:t>Friday, </a:t>
            </a:r>
            <a:r>
              <a:rPr lang="fr-FR" b="1" dirty="0" err="1"/>
              <a:t>January</a:t>
            </a:r>
            <a:r>
              <a:rPr lang="fr-FR" b="1" dirty="0"/>
              <a:t>, 16th, 2026</a:t>
            </a:r>
          </a:p>
          <a:p>
            <a:r>
              <a:rPr lang="fr-FR" b="1" dirty="0"/>
              <a:t>13h</a:t>
            </a:r>
          </a:p>
          <a:p>
            <a:r>
              <a:rPr lang="fr-FR" b="1" dirty="0"/>
              <a:t>Amphithéâtre CERIMED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4E33D8-FA46-40A8-9FEF-269723689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7A0ECAA-0C28-4B4F-B2E4-4911BEB6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213954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/>
              <a:t>ED 659: </a:t>
            </a:r>
            <a:r>
              <a:rPr lang="fr-FR" b="1" dirty="0" err="1"/>
              <a:t>Year</a:t>
            </a:r>
            <a:r>
              <a:rPr lang="fr-FR" b="1" dirty="0"/>
              <a:t> 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78DD31-7596-428C-88A1-3556DD03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4E545-44DD-79F1-92D6-5A3D1DCB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A47B9E-FFF8-BBAD-11D9-291709E2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BD8E3D-B97C-4B90-B667-B6EE05CE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40198"/>
            <a:ext cx="12192001" cy="15282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754402-8A48-4170-B164-B2911E007D4E}"/>
              </a:ext>
            </a:extLst>
          </p:cNvPr>
          <p:cNvSpPr txBox="1"/>
          <p:nvPr/>
        </p:nvSpPr>
        <p:spPr>
          <a:xfrm>
            <a:off x="304883" y="1906528"/>
            <a:ext cx="2697202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DEROGATIONS</a:t>
            </a:r>
          </a:p>
          <a:p>
            <a:r>
              <a:rPr lang="fr-FR" b="1" dirty="0"/>
              <a:t>- codirection sans HDR</a:t>
            </a:r>
          </a:p>
          <a:p>
            <a:r>
              <a:rPr lang="fr-FR" b="1" dirty="0"/>
              <a:t>- dispenses de </a:t>
            </a:r>
            <a:r>
              <a:rPr lang="fr-FR" b="1" dirty="0">
                <a:solidFill>
                  <a:schemeClr val="bg1"/>
                </a:solidFill>
              </a:rPr>
              <a:t>master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383E8169-C13E-4C09-B827-36F37E510D58}"/>
              </a:ext>
            </a:extLst>
          </p:cNvPr>
          <p:cNvSpPr/>
          <p:nvPr/>
        </p:nvSpPr>
        <p:spPr>
          <a:xfrm>
            <a:off x="3211242" y="2188121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7C176-D914-4993-A96F-4AAF1D022665}"/>
              </a:ext>
            </a:extLst>
          </p:cNvPr>
          <p:cNvSpPr/>
          <p:nvPr/>
        </p:nvSpPr>
        <p:spPr>
          <a:xfrm>
            <a:off x="7230625" y="1601197"/>
            <a:ext cx="3113763" cy="134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1 PDF contenant</a:t>
            </a:r>
          </a:p>
          <a:p>
            <a:r>
              <a:rPr lang="fr-FR" sz="1400" dirty="0">
                <a:solidFill>
                  <a:srgbClr val="FFC000"/>
                </a:solidFill>
              </a:rPr>
              <a:t>- la demande signée par tous y compris la direction de l’UR, consciencieusement remplit, argumentée, circonstanciée, détaillée</a:t>
            </a:r>
          </a:p>
          <a:p>
            <a:r>
              <a:rPr lang="fr-FR" sz="1400" dirty="0">
                <a:solidFill>
                  <a:srgbClr val="FFC000"/>
                </a:solidFill>
              </a:rPr>
              <a:t>- les justifs demandés sur le document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78ED45-AF79-43E9-98AF-11D77D92A2B1}"/>
              </a:ext>
            </a:extLst>
          </p:cNvPr>
          <p:cNvSpPr txBox="1"/>
          <p:nvPr/>
        </p:nvSpPr>
        <p:spPr>
          <a:xfrm>
            <a:off x="427798" y="6389124"/>
            <a:ext cx="860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Pour les VAE s’adresser au service FOR’PRO, Karine INGALA avant toutes démarches</a:t>
            </a:r>
            <a:endParaRPr lang="fr-FR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06FE2-0D89-4780-8E09-D3CAB062CDBF}"/>
              </a:ext>
            </a:extLst>
          </p:cNvPr>
          <p:cNvSpPr/>
          <p:nvPr/>
        </p:nvSpPr>
        <p:spPr>
          <a:xfrm>
            <a:off x="3878687" y="1799199"/>
            <a:ext cx="2642918" cy="11174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Document à télécharger sur le site de l’ED :</a:t>
            </a:r>
          </a:p>
          <a:p>
            <a:pPr algn="ctr"/>
            <a:r>
              <a:rPr lang="fr-FR" sz="1400" dirty="0">
                <a:hlinkClick r:id="rId3"/>
              </a:rPr>
              <a:t>https://ecole-doctorale-659.univ-amu.fr/fr/futur-doctorant/premiere-inscription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AFE97F-A8B3-43EF-ACBB-E10595C2C066}"/>
              </a:ext>
            </a:extLst>
          </p:cNvPr>
          <p:cNvSpPr txBox="1"/>
          <p:nvPr/>
        </p:nvSpPr>
        <p:spPr>
          <a:xfrm>
            <a:off x="310049" y="3579674"/>
            <a:ext cx="2697202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Cotutelle internationale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55DFF80-163A-4807-AF29-FDC055CD4DB6}"/>
              </a:ext>
            </a:extLst>
          </p:cNvPr>
          <p:cNvSpPr/>
          <p:nvPr/>
        </p:nvSpPr>
        <p:spPr>
          <a:xfrm>
            <a:off x="3204656" y="3650888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793E22-9368-4745-A7B8-99D6356DC5AC}"/>
              </a:ext>
            </a:extLst>
          </p:cNvPr>
          <p:cNvSpPr txBox="1"/>
          <p:nvPr/>
        </p:nvSpPr>
        <p:spPr>
          <a:xfrm>
            <a:off x="310049" y="5293930"/>
            <a:ext cx="2695963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Convention de codirection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FB3AA9-434E-4496-830C-0875D516F148}"/>
              </a:ext>
            </a:extLst>
          </p:cNvPr>
          <p:cNvSpPr/>
          <p:nvPr/>
        </p:nvSpPr>
        <p:spPr>
          <a:xfrm>
            <a:off x="3874793" y="3186939"/>
            <a:ext cx="2677543" cy="11599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Demande à télécharger sur le site de l’ED :</a:t>
            </a:r>
          </a:p>
          <a:p>
            <a:pPr algn="ctr"/>
            <a:r>
              <a:rPr lang="fr-FR" sz="1400" dirty="0">
                <a:hlinkClick r:id="rId3"/>
              </a:rPr>
              <a:t>https://ecole-doctorale-659.univ-amu.fr/fr/futur-doctorant/premiere-inscription</a:t>
            </a:r>
            <a:endParaRPr lang="fr-FR" dirty="0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88AF007E-8216-4124-8EDF-55B4C1603BBD}"/>
              </a:ext>
            </a:extLst>
          </p:cNvPr>
          <p:cNvSpPr/>
          <p:nvPr/>
        </p:nvSpPr>
        <p:spPr>
          <a:xfrm>
            <a:off x="6655932" y="2194364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491CB7AF-0C51-4004-A401-757C2C553F99}"/>
              </a:ext>
            </a:extLst>
          </p:cNvPr>
          <p:cNvSpPr/>
          <p:nvPr/>
        </p:nvSpPr>
        <p:spPr>
          <a:xfrm>
            <a:off x="6633598" y="3650888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D4CB5A-BBC4-48DA-A181-423D0C95FC1E}"/>
              </a:ext>
            </a:extLst>
          </p:cNvPr>
          <p:cNvSpPr/>
          <p:nvPr/>
        </p:nvSpPr>
        <p:spPr>
          <a:xfrm>
            <a:off x="3874923" y="4810873"/>
            <a:ext cx="2676308" cy="1291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Maquette à télécharger sur le site de l’ED :</a:t>
            </a:r>
          </a:p>
          <a:p>
            <a:pPr algn="ctr"/>
            <a:r>
              <a:rPr lang="fr-FR" sz="1400" dirty="0">
                <a:hlinkClick r:id="rId3"/>
              </a:rPr>
              <a:t>https://ecole-doctorale-659.univ-amu.fr/fr/futur-doctorant/premiere-inscription</a:t>
            </a:r>
            <a:endParaRPr lang="fr-FR" dirty="0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04CDD6F4-12E5-473B-8F5B-D1A39A7A1175}"/>
              </a:ext>
            </a:extLst>
          </p:cNvPr>
          <p:cNvSpPr/>
          <p:nvPr/>
        </p:nvSpPr>
        <p:spPr>
          <a:xfrm>
            <a:off x="3204656" y="5323821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8CF2974F-55D4-453A-A2B8-DFAC19D63939}"/>
              </a:ext>
            </a:extLst>
          </p:cNvPr>
          <p:cNvSpPr/>
          <p:nvPr/>
        </p:nvSpPr>
        <p:spPr>
          <a:xfrm>
            <a:off x="6655932" y="5323821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26B1DC-452E-4172-BE5D-E8C17262D25A}"/>
              </a:ext>
            </a:extLst>
          </p:cNvPr>
          <p:cNvSpPr/>
          <p:nvPr/>
        </p:nvSpPr>
        <p:spPr>
          <a:xfrm>
            <a:off x="7230625" y="5014078"/>
            <a:ext cx="3113763" cy="1039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1 PDF contenant</a:t>
            </a:r>
          </a:p>
          <a:p>
            <a:pPr algn="ctr"/>
            <a:r>
              <a:rPr lang="fr-FR" sz="1400" dirty="0">
                <a:solidFill>
                  <a:srgbClr val="FFC000"/>
                </a:solidFill>
              </a:rPr>
              <a:t>- convention, consciencieusement remplit, argumentée, circonstanciée,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EE8F72D-50F1-4229-AEE4-6D8589AD328C}"/>
              </a:ext>
            </a:extLst>
          </p:cNvPr>
          <p:cNvSpPr txBox="1"/>
          <p:nvPr/>
        </p:nvSpPr>
        <p:spPr>
          <a:xfrm>
            <a:off x="7579816" y="1251466"/>
            <a:ext cx="2359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C000"/>
                </a:solidFill>
              </a:rPr>
              <a:t>Adresser à l’ED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1BCB27-C466-47C0-B951-5F5B1D5CF815}"/>
              </a:ext>
            </a:extLst>
          </p:cNvPr>
          <p:cNvSpPr/>
          <p:nvPr/>
        </p:nvSpPr>
        <p:spPr>
          <a:xfrm>
            <a:off x="7230625" y="3126683"/>
            <a:ext cx="3113763" cy="171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C000"/>
                </a:solidFill>
              </a:rPr>
              <a:t>1 PDF contenant</a:t>
            </a:r>
          </a:p>
          <a:p>
            <a:r>
              <a:rPr lang="fr-FR" sz="1400" dirty="0">
                <a:solidFill>
                  <a:srgbClr val="FFC000"/>
                </a:solidFill>
              </a:rPr>
              <a:t>- la demande signée par tous, consciencieusement remplit, argumentée, circonstanciée, détaillée au niveau des droits d’inscription (par an et par établissement) les conditions de la soutenance, les présences…</a:t>
            </a:r>
          </a:p>
          <a:p>
            <a:r>
              <a:rPr lang="fr-FR" sz="1400" dirty="0">
                <a:solidFill>
                  <a:srgbClr val="FFC000"/>
                </a:solidFill>
              </a:rPr>
              <a:t>- les justifs demandés sur le document</a:t>
            </a:r>
            <a:endParaRPr lang="fr-FR" sz="1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8C54153-35B0-4747-8CB1-8DBD1FF6FD95}"/>
              </a:ext>
            </a:extLst>
          </p:cNvPr>
          <p:cNvSpPr txBox="1"/>
          <p:nvPr/>
        </p:nvSpPr>
        <p:spPr>
          <a:xfrm>
            <a:off x="10976658" y="3587368"/>
            <a:ext cx="783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DFD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7F85F82-EFE7-4154-B001-B9EADB65F4F3}"/>
              </a:ext>
            </a:extLst>
          </p:cNvPr>
          <p:cNvSpPr txBox="1"/>
          <p:nvPr/>
        </p:nvSpPr>
        <p:spPr>
          <a:xfrm>
            <a:off x="10762703" y="1623408"/>
            <a:ext cx="997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ED</a:t>
            </a:r>
          </a:p>
          <a:p>
            <a:pPr algn="ctr"/>
            <a:r>
              <a:rPr lang="fr-FR" sz="1400" b="1" dirty="0"/>
              <a:t>transmet</a:t>
            </a:r>
            <a:endParaRPr lang="fr-FR" sz="1400" dirty="0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0E3AD186-C9E3-423E-9526-AF31607C552C}"/>
              </a:ext>
            </a:extLst>
          </p:cNvPr>
          <p:cNvSpPr/>
          <p:nvPr/>
        </p:nvSpPr>
        <p:spPr>
          <a:xfrm rot="5400000">
            <a:off x="10688707" y="3161852"/>
            <a:ext cx="514660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4EA03E5-1043-4777-A5AE-0D3CEBA3955D}"/>
              </a:ext>
            </a:extLst>
          </p:cNvPr>
          <p:cNvSpPr/>
          <p:nvPr/>
        </p:nvSpPr>
        <p:spPr>
          <a:xfrm>
            <a:off x="10478715" y="2204908"/>
            <a:ext cx="1310579" cy="71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C000"/>
                </a:solidFill>
              </a:rPr>
              <a:t>document fiabilisé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190E481-A74B-4603-9751-D814D2FDDE38}"/>
              </a:ext>
            </a:extLst>
          </p:cNvPr>
          <p:cNvSpPr txBox="1"/>
          <p:nvPr/>
        </p:nvSpPr>
        <p:spPr>
          <a:xfrm>
            <a:off x="10427307" y="3956847"/>
            <a:ext cx="1676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Direction de la Formation Doctorale</a:t>
            </a:r>
          </a:p>
          <a:p>
            <a:r>
              <a:rPr lang="fr-FR" sz="1400" dirty="0"/>
              <a:t>vérifie, soumet à la signature de la Vice Présidente déléguée à la DFD, prépare et inscrit sur les ordres du jours pour les Conseils Scientifiques, les Conseil du Collège Doctoral, … </a:t>
            </a: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3EB218FC-BCDC-47E5-98E1-CDD775ABB4E0}"/>
              </a:ext>
            </a:extLst>
          </p:cNvPr>
          <p:cNvSpPr/>
          <p:nvPr/>
        </p:nvSpPr>
        <p:spPr>
          <a:xfrm rot="16200000">
            <a:off x="11276641" y="2730112"/>
            <a:ext cx="1349796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94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6DA0-040A-479A-3745-1075FE09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2815D4-909D-C7DB-4B04-8B76C61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574C9-985E-AE4B-D4E8-304B4C9D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143DC3-BB76-AB6B-28A5-B2E702B94D2E}"/>
              </a:ext>
            </a:extLst>
          </p:cNvPr>
          <p:cNvSpPr txBox="1"/>
          <p:nvPr/>
        </p:nvSpPr>
        <p:spPr>
          <a:xfrm>
            <a:off x="753626" y="1778558"/>
            <a:ext cx="3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COMITE DE SUIVI INDIVIDUEL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B0870F5F-FA75-A210-C46E-077C2A01D654}"/>
              </a:ext>
            </a:extLst>
          </p:cNvPr>
          <p:cNvSpPr txBox="1">
            <a:spLocks/>
          </p:cNvSpPr>
          <p:nvPr/>
        </p:nvSpPr>
        <p:spPr>
          <a:xfrm>
            <a:off x="853065" y="2376578"/>
            <a:ext cx="9897960" cy="779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Composition: (3 </a:t>
            </a:r>
            <a:r>
              <a:rPr lang="fr-FR" b="1" dirty="0" err="1"/>
              <a:t>members</a:t>
            </a:r>
            <a:r>
              <a:rPr lang="fr-FR" b="1" dirty="0"/>
              <a:t> or more + </a:t>
            </a:r>
            <a:r>
              <a:rPr lang="fr-FR" b="1" dirty="0" err="1"/>
              <a:t>supervisor</a:t>
            </a:r>
            <a:r>
              <a:rPr lang="fr-FR" b="1" dirty="0"/>
              <a:t>)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grpSp>
        <p:nvGrpSpPr>
          <p:cNvPr id="6" name="Grouper 14">
            <a:extLst>
              <a:ext uri="{FF2B5EF4-FFF2-40B4-BE49-F238E27FC236}">
                <a16:creationId xmlns:a16="http://schemas.microsoft.com/office/drawing/2014/main" id="{BF0D3FFC-7761-84B8-2DE1-99CEFB50F2F9}"/>
              </a:ext>
            </a:extLst>
          </p:cNvPr>
          <p:cNvGrpSpPr/>
          <p:nvPr/>
        </p:nvGrpSpPr>
        <p:grpSpPr>
          <a:xfrm>
            <a:off x="1222005" y="3155943"/>
            <a:ext cx="9160080" cy="1725715"/>
            <a:chOff x="2436595" y="1749919"/>
            <a:chExt cx="4501968" cy="636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C7AB4E-EB72-E555-FB16-BA7605276D6F}"/>
                </a:ext>
              </a:extLst>
            </p:cNvPr>
            <p:cNvSpPr/>
            <p:nvPr/>
          </p:nvSpPr>
          <p:spPr>
            <a:xfrm>
              <a:off x="2436595" y="1751614"/>
              <a:ext cx="858345" cy="630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/>
                <a:t>Thesis</a:t>
              </a:r>
              <a:r>
                <a:rPr lang="fr-FR" b="1" dirty="0"/>
                <a:t> </a:t>
              </a:r>
              <a:r>
                <a:rPr lang="fr-FR" b="1" dirty="0" err="1"/>
                <a:t>advisor</a:t>
              </a:r>
              <a:endParaRPr lang="fr-FR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4C254D-DF5A-F981-92A6-AA1027674FEF}"/>
                </a:ext>
              </a:extLst>
            </p:cNvPr>
            <p:cNvSpPr/>
            <p:nvPr/>
          </p:nvSpPr>
          <p:spPr>
            <a:xfrm>
              <a:off x="4267409" y="1755990"/>
              <a:ext cx="858345" cy="630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Expert</a:t>
              </a:r>
            </a:p>
            <a:p>
              <a:pPr algn="ctr"/>
              <a:r>
                <a:rPr lang="fr-FR" b="1" dirty="0"/>
                <a:t>(</a:t>
              </a:r>
              <a:r>
                <a:rPr lang="fr-FR" b="1" dirty="0" err="1"/>
                <a:t>external</a:t>
              </a:r>
              <a:r>
                <a:rPr lang="fr-FR" b="1" dirty="0"/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80231F-6A72-AA18-09F3-01D8B94F88A4}"/>
                </a:ext>
              </a:extLst>
            </p:cNvPr>
            <p:cNvSpPr/>
            <p:nvPr/>
          </p:nvSpPr>
          <p:spPr>
            <a:xfrm>
              <a:off x="5179009" y="1752876"/>
              <a:ext cx="858345" cy="630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Non expert (can </a:t>
              </a:r>
              <a:r>
                <a:rPr lang="fr-FR" b="1" dirty="0" err="1"/>
                <a:t>be</a:t>
              </a:r>
              <a:r>
                <a:rPr lang="fr-FR" b="1" dirty="0"/>
                <a:t> </a:t>
              </a:r>
              <a:r>
                <a:rPr lang="fr-FR" b="1" dirty="0" err="1"/>
                <a:t>internal</a:t>
              </a:r>
              <a:r>
                <a:rPr lang="fr-FR" b="1" dirty="0"/>
                <a:t> but not </a:t>
              </a:r>
              <a:r>
                <a:rPr lang="fr-FR" b="1" dirty="0" err="1"/>
                <a:t>from</a:t>
              </a:r>
              <a:r>
                <a:rPr lang="fr-FR" b="1" dirty="0"/>
                <a:t> the </a:t>
              </a:r>
              <a:r>
                <a:rPr lang="fr-FR" b="1" dirty="0" err="1"/>
                <a:t>same</a:t>
              </a:r>
              <a:r>
                <a:rPr lang="fr-FR" b="1" dirty="0"/>
                <a:t> team)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420EE5-B7F1-8435-B747-9BD6676F156C}"/>
                </a:ext>
              </a:extLst>
            </p:cNvPr>
            <p:cNvSpPr/>
            <p:nvPr/>
          </p:nvSpPr>
          <p:spPr>
            <a:xfrm>
              <a:off x="6080218" y="1749919"/>
              <a:ext cx="858345" cy="630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/>
                <a:t>PhD</a:t>
              </a:r>
              <a:r>
                <a:rPr lang="fr-FR" b="1" dirty="0"/>
                <a:t> or post-doc </a:t>
              </a:r>
              <a:r>
                <a:rPr lang="fr-FR" b="1" dirty="0" err="1"/>
                <a:t>representative</a:t>
              </a:r>
              <a:endParaRPr lang="fr-FR" b="1" dirty="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F98C590-A858-3445-6B48-EE36AF8B7768}"/>
              </a:ext>
            </a:extLst>
          </p:cNvPr>
          <p:cNvSpPr txBox="1"/>
          <p:nvPr/>
        </p:nvSpPr>
        <p:spPr>
          <a:xfrm>
            <a:off x="2616381" y="5428684"/>
            <a:ext cx="660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MANDATORY EVERY YEAR FROM 2</a:t>
            </a:r>
            <a:r>
              <a:rPr lang="fr-FR" sz="2400" b="1" baseline="30000" dirty="0"/>
              <a:t>nd</a:t>
            </a:r>
            <a:r>
              <a:rPr lang="fr-FR" sz="2400" b="1" dirty="0"/>
              <a:t> YEAR TO PhD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077ABD-E6C3-AA38-B424-6249E7A77C25}"/>
              </a:ext>
            </a:extLst>
          </p:cNvPr>
          <p:cNvSpPr txBox="1"/>
          <p:nvPr/>
        </p:nvSpPr>
        <p:spPr>
          <a:xfrm>
            <a:off x="282422" y="6269164"/>
            <a:ext cx="697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Un référent CSI dans chaque UR pour communication facilitée avec l’ED</a:t>
            </a:r>
          </a:p>
        </p:txBody>
      </p:sp>
    </p:spTree>
    <p:extLst>
      <p:ext uri="{BB962C8B-B14F-4D97-AF65-F5344CB8AC3E}">
        <p14:creationId xmlns:p14="http://schemas.microsoft.com/office/powerpoint/2010/main" val="152017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C7BD2-CBFA-531E-EE04-EB1F9F35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5F54EB-B052-8D2E-1BF2-029805EB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9CAE56-F91D-D229-948F-CCC0AB194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FF9C63-4D45-232E-4176-4464BC7AA89C}"/>
              </a:ext>
            </a:extLst>
          </p:cNvPr>
          <p:cNvSpPr txBox="1"/>
          <p:nvPr/>
        </p:nvSpPr>
        <p:spPr>
          <a:xfrm>
            <a:off x="753626" y="1778558"/>
            <a:ext cx="649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PARCOURS PENDANT LE DOCTORAT : FORMATIONS OBLIGATOIRES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C28E2-740B-1A97-C9C3-7DDE9C71C295}"/>
              </a:ext>
            </a:extLst>
          </p:cNvPr>
          <p:cNvSpPr/>
          <p:nvPr/>
        </p:nvSpPr>
        <p:spPr>
          <a:xfrm>
            <a:off x="1492487" y="2376578"/>
            <a:ext cx="9207024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solidFill>
                  <a:srgbClr val="FF0000"/>
                </a:solidFill>
                <a:latin typeface="Arial"/>
                <a:cs typeface="Arial"/>
              </a:rPr>
              <a:t>A minimum of 3 formations per disciplinary and transversal training programs are required</a:t>
            </a:r>
          </a:p>
          <a:p>
            <a:pPr algn="ctr"/>
            <a:r>
              <a:rPr lang="en-US" sz="1600" b="1" dirty="0" err="1">
                <a:solidFill>
                  <a:srgbClr val="0000FF"/>
                </a:solidFill>
                <a:latin typeface="Arial"/>
                <a:cs typeface="Arial"/>
              </a:rPr>
              <a:t>Informations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 are on the website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ADUM database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BF1B2FF-E588-7885-2DF0-0D7D1FD8E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586796"/>
              </p:ext>
            </p:extLst>
          </p:nvPr>
        </p:nvGraphicFramePr>
        <p:xfrm>
          <a:off x="2877989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BDFF7EB2-B75F-A365-9808-9664157B9A6E}"/>
              </a:ext>
            </a:extLst>
          </p:cNvPr>
          <p:cNvSpPr/>
          <p:nvPr/>
        </p:nvSpPr>
        <p:spPr>
          <a:xfrm>
            <a:off x="8968858" y="3867030"/>
            <a:ext cx="952470" cy="81132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/>
                <a:cs typeface="Arial"/>
              </a:rPr>
              <a:t>50 </a:t>
            </a:r>
            <a:r>
              <a:rPr lang="fr-FR" dirty="0" err="1">
                <a:latin typeface="Arial"/>
                <a:cs typeface="Arial"/>
              </a:rPr>
              <a:t>Hrs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4E0270B-21A4-5A69-9CB8-A2BFBBE44E95}"/>
              </a:ext>
            </a:extLst>
          </p:cNvPr>
          <p:cNvSpPr/>
          <p:nvPr/>
        </p:nvSpPr>
        <p:spPr>
          <a:xfrm>
            <a:off x="8968858" y="5466936"/>
            <a:ext cx="952470" cy="8113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50 </a:t>
            </a:r>
            <a:r>
              <a:rPr lang="fr-FR" dirty="0" err="1">
                <a:solidFill>
                  <a:schemeClr val="tx1"/>
                </a:solidFill>
                <a:latin typeface="Arial"/>
                <a:cs typeface="Arial"/>
              </a:rPr>
              <a:t>Hrs</a:t>
            </a:r>
            <a:endParaRPr lang="fr-FR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41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3406B-80E1-1943-88AE-C0010C3C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B17F12-5576-87A6-4952-27C0F6B0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A191EA-7510-CA93-61D3-A2894798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6D0407C-F6DE-2E95-8194-390B9CC1A380}"/>
              </a:ext>
            </a:extLst>
          </p:cNvPr>
          <p:cNvSpPr txBox="1"/>
          <p:nvPr/>
        </p:nvSpPr>
        <p:spPr>
          <a:xfrm>
            <a:off x="753626" y="1778558"/>
            <a:ext cx="691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PARCOURS PENDANT LE DOCTORAT : FORMATIONS </a:t>
            </a:r>
            <a:r>
              <a:rPr lang="fr-FR" b="1" u="sng" dirty="0">
                <a:solidFill>
                  <a:schemeClr val="accent1"/>
                </a:solidFill>
              </a:rPr>
              <a:t>OBLIGATOIRES 1</a:t>
            </a:r>
            <a:r>
              <a:rPr lang="fr-FR" b="1" u="sng" baseline="30000" dirty="0">
                <a:solidFill>
                  <a:schemeClr val="accent1"/>
                </a:solidFill>
              </a:rPr>
              <a:t>e</a:t>
            </a:r>
            <a:r>
              <a:rPr lang="fr-FR" b="1" u="sng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FEA6CE-B822-EE81-A65B-C818B35DFF11}"/>
              </a:ext>
            </a:extLst>
          </p:cNvPr>
          <p:cNvSpPr txBox="1"/>
          <p:nvPr/>
        </p:nvSpPr>
        <p:spPr>
          <a:xfrm>
            <a:off x="1050522" y="6352143"/>
            <a:ext cx="10452169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Pour l’inscription en 2eme année </a:t>
            </a:r>
            <a:r>
              <a:rPr lang="fr-FR" b="1" dirty="0">
                <a:solidFill>
                  <a:schemeClr val="bg1"/>
                </a:solidFill>
              </a:rPr>
              <a:t>: Le CSI doit s’assurer que les 23 h de formations obligatoires sont validées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FF30F67-0668-F453-28F2-F3CAA061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39" y="3802011"/>
            <a:ext cx="8467090" cy="23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7C1F4E-2E2A-6323-5BF6-5F69300D3FA6}"/>
              </a:ext>
            </a:extLst>
          </p:cNvPr>
          <p:cNvSpPr txBox="1"/>
          <p:nvPr/>
        </p:nvSpPr>
        <p:spPr>
          <a:xfrm>
            <a:off x="3402082" y="2376578"/>
            <a:ext cx="5749047" cy="129586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Ethique de la recherche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Intégrité scientifique dans les métiers de la recherche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Sensibilisation à la 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86529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B2AF-16DB-B5A4-2690-0EADE44E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9655E4-5561-5CDD-730A-C9CB8398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2D3017-DFA5-ADEF-BFDC-BD615E3F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DAD221-BFA6-E4A3-3A6E-1BC8B70E7CD1}"/>
              </a:ext>
            </a:extLst>
          </p:cNvPr>
          <p:cNvSpPr txBox="1"/>
          <p:nvPr/>
        </p:nvSpPr>
        <p:spPr>
          <a:xfrm>
            <a:off x="753626" y="1778558"/>
            <a:ext cx="867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SOUTENANCE DE THESE: FONCTIONNEMENT ADMINISTRATIF ET COMPOSITION DU JURY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9F960D7-8F6D-DF35-1438-E275E9661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116188"/>
              </p:ext>
            </p:extLst>
          </p:nvPr>
        </p:nvGraphicFramePr>
        <p:xfrm>
          <a:off x="1482440" y="2376578"/>
          <a:ext cx="41979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2A6A03C-A71A-F10A-2371-60EAA7BCE804}"/>
              </a:ext>
            </a:extLst>
          </p:cNvPr>
          <p:cNvSpPr txBox="1"/>
          <p:nvPr/>
        </p:nvSpPr>
        <p:spPr>
          <a:xfrm>
            <a:off x="5555178" y="3322291"/>
            <a:ext cx="567905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Mandatory</a:t>
            </a:r>
            <a:r>
              <a:rPr lang="fr-FR" b="1" dirty="0"/>
              <a:t> registration </a:t>
            </a:r>
            <a:r>
              <a:rPr lang="fr-FR" dirty="0"/>
              <a:t>(ADUM): 10 </a:t>
            </a:r>
            <a:r>
              <a:rPr lang="fr-FR" dirty="0" err="1"/>
              <a:t>weeks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defence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Jury validation </a:t>
            </a:r>
            <a:r>
              <a:rPr lang="fr-FR" dirty="0"/>
              <a:t>: Doctoral </a:t>
            </a:r>
            <a:r>
              <a:rPr lang="fr-FR" dirty="0" err="1"/>
              <a:t>school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Gender</a:t>
            </a:r>
            <a:r>
              <a:rPr lang="fr-FR" dirty="0"/>
              <a:t> ratio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reviewers</a:t>
            </a:r>
            <a:r>
              <a:rPr lang="fr-FR" dirty="0"/>
              <a:t> (« rapporteurs ») </a:t>
            </a:r>
            <a:r>
              <a:rPr lang="fr-FR" dirty="0" err="1"/>
              <a:t>with</a:t>
            </a:r>
            <a:r>
              <a:rPr lang="fr-FR" dirty="0"/>
              <a:t> HDR</a:t>
            </a:r>
          </a:p>
          <a:p>
            <a:pPr marL="285750" indent="-285750">
              <a:buFontTx/>
              <a:buChar char="-"/>
            </a:pPr>
            <a:r>
              <a:rPr lang="fr-FR" dirty="0"/>
              <a:t>Minimum of 4 </a:t>
            </a:r>
            <a:r>
              <a:rPr lang="fr-FR" dirty="0" err="1"/>
              <a:t>members</a:t>
            </a:r>
            <a:r>
              <a:rPr lang="fr-FR" dirty="0"/>
              <a:t> (at least 50% </a:t>
            </a:r>
            <a:r>
              <a:rPr lang="fr-FR" dirty="0" err="1"/>
              <a:t>external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b="1" dirty="0" err="1"/>
              <a:t>Defense</a:t>
            </a:r>
            <a:r>
              <a:rPr lang="fr-FR" b="1" dirty="0"/>
              <a:t> </a:t>
            </a:r>
            <a:r>
              <a:rPr lang="fr-FR" b="1" dirty="0" err="1"/>
              <a:t>aproval</a:t>
            </a:r>
            <a:r>
              <a:rPr lang="fr-FR" b="1" dirty="0"/>
              <a:t> </a:t>
            </a:r>
            <a:r>
              <a:rPr lang="fr-FR" dirty="0"/>
              <a:t>: Doctoral </a:t>
            </a:r>
            <a:r>
              <a:rPr lang="fr-FR" dirty="0" err="1"/>
              <a:t>school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98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7CFBD-8C79-9EAA-79AB-5E6E96901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EA504F-B7AC-C85D-34FE-EE5EA711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15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12A588-7038-3621-202F-E5473CAE3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0B0A2AC-7CD9-69FB-BFA9-BCFD64773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20" y="1446028"/>
            <a:ext cx="9018615" cy="518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A08F4-3169-8977-A764-290AE378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B12EC4-D81D-E20F-355D-73FC014E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77FEAF-6B1E-D00E-4176-2301D3DC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A118CE9-5ACA-93D5-B440-1E322411E2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81" b="72842"/>
          <a:stretch>
            <a:fillRect/>
          </a:stretch>
        </p:blipFill>
        <p:spPr>
          <a:xfrm>
            <a:off x="1743663" y="1795551"/>
            <a:ext cx="8704672" cy="6241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4C01FD-5636-51D8-1084-74889BE2036E}"/>
              </a:ext>
            </a:extLst>
          </p:cNvPr>
          <p:cNvSpPr txBox="1"/>
          <p:nvPr/>
        </p:nvSpPr>
        <p:spPr>
          <a:xfrm>
            <a:off x="4103332" y="2705563"/>
            <a:ext cx="39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 encadrant HDR  =  1 sujet = 1 candidat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D8B771-5441-C09C-712A-C441263D815E}"/>
              </a:ext>
            </a:extLst>
          </p:cNvPr>
          <p:cNvSpPr txBox="1"/>
          <p:nvPr/>
        </p:nvSpPr>
        <p:spPr>
          <a:xfrm>
            <a:off x="814647" y="3497465"/>
            <a:ext cx="351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Conditions dépôt de sujet par HDR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986A32-B666-EC55-970F-4BD44F01851A}"/>
              </a:ext>
            </a:extLst>
          </p:cNvPr>
          <p:cNvSpPr txBox="1"/>
          <p:nvPr/>
        </p:nvSpPr>
        <p:spPr>
          <a:xfrm>
            <a:off x="6339840" y="3497465"/>
            <a:ext cx="280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Conditions Candidat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D25B20-C85D-6E75-65D2-B54D22EE627A}"/>
              </a:ext>
            </a:extLst>
          </p:cNvPr>
          <p:cNvSpPr txBox="1"/>
          <p:nvPr/>
        </p:nvSpPr>
        <p:spPr>
          <a:xfrm>
            <a:off x="782246" y="4048026"/>
            <a:ext cx="5462911" cy="26006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dirty="0" err="1"/>
              <a:t>Etre</a:t>
            </a:r>
            <a:r>
              <a:rPr lang="fr-FR" dirty="0"/>
              <a:t> </a:t>
            </a:r>
            <a:r>
              <a:rPr lang="fr-FR" b="1" dirty="0"/>
              <a:t>HDR à l’ED659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dirty="0"/>
              <a:t>Avoir un </a:t>
            </a:r>
            <a:r>
              <a:rPr lang="fr-FR" b="1" dirty="0"/>
              <a:t>taux d’encadrement ≤ 300% </a:t>
            </a:r>
            <a:r>
              <a:rPr lang="fr-FR" i="1" dirty="0"/>
              <a:t>(sauf exception si soutenance prévue en 2026)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b="1" dirty="0"/>
              <a:t>Ne pas avoir obtenu l’année dernière de contrat </a:t>
            </a:r>
            <a:r>
              <a:rPr lang="fr-FR" dirty="0"/>
              <a:t>:</a:t>
            </a:r>
          </a:p>
          <a:p>
            <a:pPr marL="742950" lvl="1" indent="-285750">
              <a:lnSpc>
                <a:spcPct val="114000"/>
              </a:lnSpc>
              <a:buFontTx/>
              <a:buChar char="-"/>
            </a:pPr>
            <a:r>
              <a:rPr lang="fr-FR" dirty="0"/>
              <a:t>Au concours de l’ED 659</a:t>
            </a:r>
          </a:p>
          <a:p>
            <a:pPr marL="742950" lvl="1" indent="-285750">
              <a:lnSpc>
                <a:spcPct val="114000"/>
              </a:lnSpc>
              <a:buFontTx/>
              <a:buChar char="-"/>
            </a:pPr>
            <a:r>
              <a:rPr lang="fr-FR" dirty="0"/>
              <a:t>A un autre concours AMU (Instituts, SCHADOC…)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b="1" dirty="0"/>
              <a:t>Ne pas présenter le même sujet à un autre concours doctoral AMU cette année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35A6E2-5779-977B-61DC-CEA327BC8737}"/>
              </a:ext>
            </a:extLst>
          </p:cNvPr>
          <p:cNvSpPr txBox="1"/>
          <p:nvPr/>
        </p:nvSpPr>
        <p:spPr>
          <a:xfrm>
            <a:off x="6504414" y="4262897"/>
            <a:ext cx="5284713" cy="705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dirty="0"/>
              <a:t>Ne s’être jamais présenté au concours de l’ED659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dirty="0"/>
              <a:t>Ne se présenter que sur un seul sujet</a:t>
            </a:r>
          </a:p>
        </p:txBody>
      </p:sp>
    </p:spTree>
    <p:extLst>
      <p:ext uri="{BB962C8B-B14F-4D97-AF65-F5344CB8AC3E}">
        <p14:creationId xmlns:p14="http://schemas.microsoft.com/office/powerpoint/2010/main" val="44692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9BA242-F601-4065-BC20-A72BB606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BB5759-974E-4F9A-8298-95341AFA6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-182874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E66041-CE55-4FB3-8982-ADAF5AC03443}"/>
              </a:ext>
            </a:extLst>
          </p:cNvPr>
          <p:cNvSpPr txBox="1"/>
          <p:nvPr/>
        </p:nvSpPr>
        <p:spPr>
          <a:xfrm>
            <a:off x="2815293" y="1549870"/>
            <a:ext cx="680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MEMO DATES IMPORTANTES DE L’ANNEE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9EBF1E-D3A7-4498-930E-5E02C7F1A781}"/>
              </a:ext>
            </a:extLst>
          </p:cNvPr>
          <p:cNvSpPr txBox="1"/>
          <p:nvPr/>
        </p:nvSpPr>
        <p:spPr>
          <a:xfrm>
            <a:off x="383060" y="2163151"/>
            <a:ext cx="108351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13 </a:t>
            </a:r>
            <a:r>
              <a:rPr lang="fr-FR" sz="2400" b="1" dirty="0"/>
              <a:t>janvier</a:t>
            </a:r>
            <a:r>
              <a:rPr lang="fr-FR" sz="2400" dirty="0"/>
              <a:t> 2026 : Ouverture des propositions par les HDR pour le Concours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8 </a:t>
            </a:r>
            <a:r>
              <a:rPr lang="fr-FR" sz="2400" b="1" dirty="0"/>
              <a:t>mars</a:t>
            </a:r>
            <a:r>
              <a:rPr lang="fr-FR" sz="2400" dirty="0"/>
              <a:t> : Fermeture des propositions par les HDR pour le Concours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15 </a:t>
            </a:r>
            <a:r>
              <a:rPr lang="fr-FR" sz="2400" b="1" dirty="0"/>
              <a:t>mars</a:t>
            </a:r>
            <a:r>
              <a:rPr lang="fr-FR" sz="2400" dirty="0"/>
              <a:t> : Ouverture des accès aux candidats pour le Concours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31 </a:t>
            </a:r>
            <a:r>
              <a:rPr lang="fr-FR" sz="2400" b="1" dirty="0"/>
              <a:t>mars</a:t>
            </a:r>
            <a:r>
              <a:rPr lang="fr-FR" sz="2400" dirty="0"/>
              <a:t> – 1</a:t>
            </a:r>
            <a:r>
              <a:rPr lang="fr-FR" sz="2400" baseline="30000" dirty="0"/>
              <a:t>er</a:t>
            </a:r>
            <a:r>
              <a:rPr lang="fr-FR" sz="2400" dirty="0"/>
              <a:t> </a:t>
            </a:r>
            <a:r>
              <a:rPr lang="fr-FR" sz="2400" b="1" dirty="0"/>
              <a:t>avril</a:t>
            </a:r>
            <a:r>
              <a:rPr lang="fr-FR" sz="2400" dirty="0"/>
              <a:t> 2026 : Colloque Recherches Biomédicales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24 </a:t>
            </a:r>
            <a:r>
              <a:rPr lang="fr-FR" sz="2400" b="1" dirty="0"/>
              <a:t>avril</a:t>
            </a:r>
            <a:r>
              <a:rPr lang="fr-FR" sz="2400" dirty="0"/>
              <a:t> : Fermeture des accès aux candidats pour le Concours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1-3 </a:t>
            </a:r>
            <a:r>
              <a:rPr lang="fr-FR" sz="2400" b="1" dirty="0"/>
              <a:t>juin</a:t>
            </a:r>
            <a:r>
              <a:rPr lang="fr-FR" sz="2400" dirty="0"/>
              <a:t> 2026 : Concours de l’Ecole Doctorale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Octobre</a:t>
            </a:r>
            <a:r>
              <a:rPr lang="fr-FR" sz="2400" dirty="0"/>
              <a:t> 2026 : 1</a:t>
            </a:r>
            <a:r>
              <a:rPr lang="fr-FR" sz="2400" baseline="30000" dirty="0"/>
              <a:t>ère</a:t>
            </a:r>
            <a:r>
              <a:rPr lang="fr-FR" sz="2400" dirty="0"/>
              <a:t> cérémonie de remise des diplômes de Doctorat de l’ED659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Novembre</a:t>
            </a:r>
            <a:r>
              <a:rPr lang="fr-FR" sz="2400" dirty="0"/>
              <a:t> 2026: Journée de rentrée de l’ED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30 </a:t>
            </a:r>
            <a:r>
              <a:rPr lang="fr-FR" sz="2400" b="1" dirty="0"/>
              <a:t>novembre</a:t>
            </a:r>
            <a:r>
              <a:rPr lang="fr-FR" sz="2400" dirty="0"/>
              <a:t> 2026 : Fin de la période d’inscriptions/Réinscriptions</a:t>
            </a:r>
          </a:p>
        </p:txBody>
      </p:sp>
    </p:spTree>
    <p:extLst>
      <p:ext uri="{BB962C8B-B14F-4D97-AF65-F5344CB8AC3E}">
        <p14:creationId xmlns:p14="http://schemas.microsoft.com/office/powerpoint/2010/main" val="370631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AAC8-6547-651D-FA93-640177C0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915786-A3B6-0F80-7806-A4886B9B8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5BBD7D-5D57-927C-9585-ED45F1E0FAAF}"/>
              </a:ext>
            </a:extLst>
          </p:cNvPr>
          <p:cNvSpPr txBox="1"/>
          <p:nvPr/>
        </p:nvSpPr>
        <p:spPr>
          <a:xfrm>
            <a:off x="2800864" y="1579859"/>
            <a:ext cx="11140262" cy="1028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200" kern="1200" dirty="0">
                <a:hlinkClick r:id="rId3"/>
              </a:rPr>
              <a:t>https://ecole-doctorale-659.univ-amu.fr</a:t>
            </a:r>
            <a:endParaRPr lang="fr-FR" sz="3200" kern="1200" dirty="0"/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3200" kern="12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8C497-1EB3-F31D-BDE1-F24E166E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 descr="Une image contenant texte, capture d’écran, barrière de corail, conception&#10;&#10;Le contenu généré par l’IA peut être incorrect.">
            <a:extLst>
              <a:ext uri="{FF2B5EF4-FFF2-40B4-BE49-F238E27FC236}">
                <a16:creationId xmlns:a16="http://schemas.microsoft.com/office/drawing/2014/main" id="{E4767E1A-C770-6FBC-8DC5-1BF9B570B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37" y="2093899"/>
            <a:ext cx="6344599" cy="39672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D366BC-DD57-2A42-4CFF-276F6501C999}"/>
              </a:ext>
            </a:extLst>
          </p:cNvPr>
          <p:cNvSpPr txBox="1"/>
          <p:nvPr/>
        </p:nvSpPr>
        <p:spPr>
          <a:xfrm>
            <a:off x="3554628" y="6215818"/>
            <a:ext cx="549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2568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6AA022-E0DD-41A4-BDB4-BAD024691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FD33AD4A-693E-4C1B-943A-1639CD04A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472609"/>
              </p:ext>
            </p:extLst>
          </p:nvPr>
        </p:nvGraphicFramePr>
        <p:xfrm>
          <a:off x="669598" y="1629493"/>
          <a:ext cx="7210647" cy="462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2272D7C-2B0B-494C-B611-EF0E9FBB303F}"/>
              </a:ext>
            </a:extLst>
          </p:cNvPr>
          <p:cNvSpPr/>
          <p:nvPr/>
        </p:nvSpPr>
        <p:spPr>
          <a:xfrm>
            <a:off x="525869" y="2914960"/>
            <a:ext cx="11140262" cy="1028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431AA3D0-4E73-4DBE-9520-29F6661E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8D4B62-2C36-00A5-2825-DD5FFD1F7E24}"/>
              </a:ext>
            </a:extLst>
          </p:cNvPr>
          <p:cNvSpPr txBox="1"/>
          <p:nvPr/>
        </p:nvSpPr>
        <p:spPr>
          <a:xfrm>
            <a:off x="7315200" y="3204375"/>
            <a:ext cx="396153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AN INTERCONNECTED DOUBLE PROFILE</a:t>
            </a:r>
          </a:p>
          <a:p>
            <a:pPr marL="285750" indent="-285750">
              <a:buFontTx/>
              <a:buChar char="-"/>
            </a:pPr>
            <a:r>
              <a:rPr lang="fr-FR" dirty="0"/>
              <a:t>Basic </a:t>
            </a:r>
            <a:r>
              <a:rPr lang="fr-FR" dirty="0" err="1"/>
              <a:t>research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Translational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/</a:t>
            </a:r>
            <a:r>
              <a:rPr lang="fr-FR" dirty="0" err="1"/>
              <a:t>Outcomes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64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26440-31B3-4ED8-B7D5-965A96F7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81399-3802-4E21-A4F2-8A5A5ECF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55" y="2034168"/>
            <a:ext cx="11589488" cy="459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Missions</a:t>
            </a:r>
          </a:p>
          <a:p>
            <a:pPr marL="0" indent="0">
              <a:buNone/>
            </a:pPr>
            <a:r>
              <a:rPr lang="en-US" sz="2000" dirty="0"/>
              <a:t>In accordance with the missions assigned to Doctoral Schools by the decree of May 26, 2016, the Biomedical Research Doctoral School ED 659 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chemeClr val="accent5"/>
                </a:solidFill>
              </a:rPr>
              <a:t>Organizes the training of doctoral students and prepares them for their professional activity</a:t>
            </a:r>
            <a:r>
              <a:rPr lang="en-US" sz="2000" b="1" dirty="0"/>
              <a:t>. </a:t>
            </a:r>
            <a:r>
              <a:rPr lang="en-US" sz="2000" dirty="0"/>
              <a:t>It supports doctoral students in completing their doctorates, in particular by providing them with a multidisciplinary culture within the framework of a coherent scientific project.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5"/>
                </a:solidFill>
              </a:rPr>
              <a:t>Organizes the </a:t>
            </a:r>
            <a:r>
              <a:rPr lang="en-US" sz="2000" b="1" dirty="0">
                <a:solidFill>
                  <a:schemeClr val="accent5"/>
                </a:solidFill>
              </a:rPr>
              <a:t>allocation of funding</a:t>
            </a:r>
            <a:r>
              <a:rPr lang="en-US" sz="2000" dirty="0"/>
              <a:t>, in particular doctoral contracts (14 in 2025). </a:t>
            </a:r>
          </a:p>
          <a:p>
            <a:pPr>
              <a:buFontTx/>
              <a:buChar char="-"/>
            </a:pPr>
            <a:r>
              <a:rPr lang="en-US" sz="2000" dirty="0"/>
              <a:t>Organizes a </a:t>
            </a:r>
            <a:r>
              <a:rPr lang="en-US" sz="2000" b="1" dirty="0">
                <a:solidFill>
                  <a:schemeClr val="accent1"/>
                </a:solidFill>
              </a:rPr>
              <a:t>moderator role </a:t>
            </a:r>
            <a:r>
              <a:rPr lang="en-US" sz="2000" dirty="0"/>
              <a:t>in case of trouble between the PhD student and the Supervisor.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5"/>
                </a:solidFill>
              </a:rPr>
              <a:t>Ensures the </a:t>
            </a:r>
            <a:r>
              <a:rPr lang="en-US" sz="2000" b="1" dirty="0">
                <a:solidFill>
                  <a:schemeClr val="accent5"/>
                </a:solidFill>
              </a:rPr>
              <a:t>quality of supervision </a:t>
            </a:r>
            <a:r>
              <a:rPr lang="en-US" sz="2000" dirty="0">
                <a:solidFill>
                  <a:schemeClr val="accent5"/>
                </a:solidFill>
              </a:rPr>
              <a:t>of doctoral students </a:t>
            </a:r>
            <a:r>
              <a:rPr lang="en-US" sz="2000" dirty="0"/>
              <a:t>by research units and teams, ensures compliance with the doctoral charter of 06/26/2016, and implements it.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5"/>
                </a:solidFill>
              </a:rPr>
              <a:t>Enables doctoral students to </a:t>
            </a:r>
            <a:r>
              <a:rPr lang="en-US" sz="2000" b="1" dirty="0">
                <a:solidFill>
                  <a:schemeClr val="accent5"/>
                </a:solidFill>
              </a:rPr>
              <a:t>prepare and defend their theses </a:t>
            </a:r>
            <a:r>
              <a:rPr lang="en-US" sz="2000" dirty="0"/>
              <a:t>under the best conditions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5"/>
                </a:solidFill>
              </a:rPr>
              <a:t>Organizes </a:t>
            </a:r>
            <a:r>
              <a:rPr lang="en-US" sz="2000" b="1" dirty="0">
                <a:solidFill>
                  <a:schemeClr val="accent5"/>
                </a:solidFill>
              </a:rPr>
              <a:t>follow-up on the professional integration of PhD graduates </a:t>
            </a:r>
            <a:r>
              <a:rPr lang="en-US" sz="2000" dirty="0"/>
              <a:t>and, more generally, of all doctoral students enrolled in the doctoral </a:t>
            </a:r>
            <a:r>
              <a:rPr lang="en-US" sz="2000" dirty="0" err="1"/>
              <a:t>schoolTranslated</a:t>
            </a:r>
            <a:r>
              <a:rPr lang="en-US" sz="2000" dirty="0"/>
              <a:t> with DeepL.com (free version)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8D9D65-FBDE-4C2E-AE14-0FD4A207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595DEE-E747-4C03-A5A0-E2FBF37B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17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4D6E8-691E-4EB7-9390-A73850E3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/>
              <a:t>BASIC INFORMATION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E66E1-17C4-45D1-B487-982EC865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999" y="1669715"/>
            <a:ext cx="10534436" cy="221501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charset="2"/>
              <a:buChar char="Ø"/>
            </a:pPr>
            <a:r>
              <a:rPr lang="fr-FR" sz="2000" b="1" cap="small" dirty="0">
                <a:solidFill>
                  <a:schemeClr val="accent5">
                    <a:lumMod val="75000"/>
                  </a:schemeClr>
                </a:solidFill>
              </a:rPr>
              <a:t>Head of the Doctoral </a:t>
            </a:r>
            <a:r>
              <a:rPr lang="fr-FR" sz="2000" b="1" cap="small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000" b="1" cap="small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 algn="just">
              <a:buFont typeface="Wingdings" charset="2"/>
              <a:buChar char="§"/>
            </a:pPr>
            <a:r>
              <a:rPr lang="fr-FR" sz="2000" dirty="0"/>
              <a:t>Pr Frédéric CASTINETTI – </a:t>
            </a:r>
            <a:r>
              <a:rPr lang="fr-FR" sz="2000" dirty="0" err="1"/>
              <a:t>Director</a:t>
            </a:r>
            <a:endParaRPr lang="fr-FR" sz="2000" dirty="0"/>
          </a:p>
          <a:p>
            <a:pPr lvl="1" algn="just">
              <a:buFont typeface="Wingdings" charset="2"/>
              <a:buChar char="§"/>
            </a:pPr>
            <a:r>
              <a:rPr lang="fr-FR" sz="2000" dirty="0"/>
              <a:t>Pr Julie BERBIS - </a:t>
            </a:r>
            <a:r>
              <a:rPr lang="fr-FR" sz="2000" dirty="0" err="1"/>
              <a:t>Deputy</a:t>
            </a:r>
            <a:r>
              <a:rPr lang="fr-FR" sz="2000" dirty="0"/>
              <a:t> </a:t>
            </a:r>
            <a:r>
              <a:rPr lang="fr-FR" sz="2000" dirty="0" err="1"/>
              <a:t>Director</a:t>
            </a:r>
            <a:endParaRPr lang="fr-FR" sz="2000" dirty="0"/>
          </a:p>
          <a:p>
            <a:pPr algn="just">
              <a:buFont typeface="Wingdings" charset="2"/>
              <a:buChar char="Ø"/>
            </a:pPr>
            <a:r>
              <a:rPr lang="fr-FR" sz="2000" b="1" cap="small" dirty="0">
                <a:solidFill>
                  <a:schemeClr val="accent5">
                    <a:lumMod val="75000"/>
                  </a:schemeClr>
                </a:solidFill>
              </a:rPr>
              <a:t>Administrative offices of the Doctoral </a:t>
            </a:r>
            <a:r>
              <a:rPr lang="fr-FR" sz="2000" b="1" cap="small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endParaRPr lang="fr-FR" sz="2000" b="1" cap="small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fr-FR" sz="2000" dirty="0"/>
              <a:t>Nathalie CANIPAROLI - Gestionnaire Administrative et financière </a:t>
            </a:r>
          </a:p>
          <a:p>
            <a:pPr marL="457200" lvl="1" indent="0">
              <a:buNone/>
            </a:pPr>
            <a:r>
              <a:rPr lang="fr-FR" sz="2000" dirty="0"/>
              <a:t>Tél : +33 (O)4 13 94 20 62 - Email: </a:t>
            </a:r>
            <a:r>
              <a:rPr lang="fr-FR" sz="2000" dirty="0">
                <a:hlinkClick r:id="rId2"/>
              </a:rPr>
              <a:t>nathalie.caniparoli@univ-amu.fr</a:t>
            </a:r>
            <a:endParaRPr lang="fr-FR" sz="2000" dirty="0"/>
          </a:p>
          <a:p>
            <a:pPr lvl="1"/>
            <a:r>
              <a:rPr lang="fr-FR" sz="2000" dirty="0"/>
              <a:t>Anne Magali PIOCH HADJEDJ - Assistante</a:t>
            </a:r>
          </a:p>
          <a:p>
            <a:pPr marL="457200" lvl="1" indent="0">
              <a:buNone/>
            </a:pPr>
            <a:endParaRPr lang="fr-FR" sz="18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92EAC9-CEB4-4959-AE50-B6B9A3E1A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79" y="4707771"/>
            <a:ext cx="615393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Medical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Paramedical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Sciences - SMPM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  <a:t>smpm-doctorat-hdr@univ-amu.fr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Stéphanie PRAT(Assistante de Direction) -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04 91 32 43 05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Lydie VERNET(Gestionnaire Scolarité) -     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04 91 32 46 79</a:t>
            </a:r>
            <a:endParaRPr lang="fr-FR" altLang="fr-F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Jennifer BEDIGIAN 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Appointments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Monday to Thursday, 1.30 pm to 4 pm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4FD42B2-1A41-46BA-91E7-F8255042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4C0EDE2-5354-43C4-AF22-E63806E61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847" y="4823347"/>
            <a:ext cx="54032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Pharmacy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6"/>
              </a:rPr>
              <a:t>pharmacie-scol-cycle3@univ-amu.fr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7"/>
              </a:rPr>
              <a:t>04 91 83 56 97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Telephone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reception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during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opening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hours</a:t>
            </a:r>
            <a:b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(Mon-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Fri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10am-1pm; Tues-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Thurs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1pm-4pm)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A52069-B51F-4154-81B9-486DAD76D7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AF95D78-821A-44E7-9C0B-49BB0A4C3E3A}"/>
              </a:ext>
            </a:extLst>
          </p:cNvPr>
          <p:cNvSpPr txBox="1"/>
          <p:nvPr/>
        </p:nvSpPr>
        <p:spPr>
          <a:xfrm>
            <a:off x="1749598" y="3984950"/>
            <a:ext cx="8835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Administrative registration for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doctorates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Registrar's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offices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Administrative registration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schools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which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laboratories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attached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6823C13-C73D-4140-8FE0-0ACB107A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67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77E580-513D-4FCF-A2D8-4B40A8734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6AED01E-FC19-4EFC-A8B7-858CA70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9" y="1288620"/>
            <a:ext cx="10800000" cy="703098"/>
          </a:xfrm>
        </p:spPr>
        <p:txBody>
          <a:bodyPr>
            <a:normAutofit/>
          </a:bodyPr>
          <a:lstStyle/>
          <a:p>
            <a:r>
              <a:rPr lang="fr-FR" sz="3000" b="1" dirty="0"/>
              <a:t>BASIC INFORMATION: </a:t>
            </a:r>
            <a:r>
              <a:rPr lang="fr-FR" sz="3000" b="1" dirty="0">
                <a:hlinkClick r:id="rId3"/>
              </a:rPr>
              <a:t>Doctoral </a:t>
            </a:r>
            <a:r>
              <a:rPr lang="fr-FR" sz="3000" b="1" dirty="0" err="1">
                <a:hlinkClick r:id="rId3"/>
              </a:rPr>
              <a:t>School</a:t>
            </a:r>
            <a:r>
              <a:rPr lang="fr-FR" sz="3000" b="1" dirty="0">
                <a:hlinkClick r:id="rId3"/>
              </a:rPr>
              <a:t> </a:t>
            </a:r>
            <a:r>
              <a:rPr lang="fr-FR" sz="3000" b="1" dirty="0" err="1">
                <a:hlinkClick r:id="rId3"/>
              </a:rPr>
              <a:t>website</a:t>
            </a:r>
            <a:endParaRPr lang="fr-FR" sz="3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DA685F-ED79-493B-B6C1-C5F1DFCAF8CD}"/>
              </a:ext>
            </a:extLst>
          </p:cNvPr>
          <p:cNvSpPr txBox="1"/>
          <p:nvPr/>
        </p:nvSpPr>
        <p:spPr>
          <a:xfrm>
            <a:off x="1156380" y="2230613"/>
            <a:ext cx="11140262" cy="1028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200" kern="1200" dirty="0">
                <a:hlinkClick r:id="rId4"/>
              </a:rPr>
              <a:t>https://ecole-doctorale-659.univ-amu.fr</a:t>
            </a:r>
            <a:endParaRPr lang="fr-FR" sz="3200" kern="1200" dirty="0"/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3200" kern="12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CF2E10-BA5E-45DA-8A0E-15C50A77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5</a:t>
            </a:fld>
            <a:endParaRPr lang="fr-FR"/>
          </a:p>
        </p:txBody>
      </p:sp>
      <p:pic>
        <p:nvPicPr>
          <p:cNvPr id="3" name="Image 2" descr="Une image contenant texte, capture d’écran, barrière de corail, conception&#10;&#10;Le contenu généré par l’IA peut être incorrect.">
            <a:extLst>
              <a:ext uri="{FF2B5EF4-FFF2-40B4-BE49-F238E27FC236}">
                <a16:creationId xmlns:a16="http://schemas.microsoft.com/office/drawing/2014/main" id="{7C2FB8F1-9730-A326-983E-38C1F9B75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36" y="2754181"/>
            <a:ext cx="6344599" cy="39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59B51F-C671-42FF-9F60-906D25EC2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pic>
        <p:nvPicPr>
          <p:cNvPr id="5" name="Espace réservé du contenu 6" descr="Capture d’écran 2018-11-29 à 18.00.29.png">
            <a:extLst>
              <a:ext uri="{FF2B5EF4-FFF2-40B4-BE49-F238E27FC236}">
                <a16:creationId xmlns:a16="http://schemas.microsoft.com/office/drawing/2014/main" id="{93481CBE-532D-4156-8737-EF889FCA0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2356"/>
          <a:stretch>
            <a:fillRect/>
          </a:stretch>
        </p:blipFill>
        <p:spPr bwMode="auto">
          <a:xfrm>
            <a:off x="1306378" y="2214068"/>
            <a:ext cx="9258752" cy="4525963"/>
          </a:xfrm>
          <a:prstGeom prst="rect">
            <a:avLst/>
          </a:prstGeom>
          <a:noFill/>
          <a:ln>
            <a:gradFill>
              <a:gsLst>
                <a:gs pos="4900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25AEE28-2072-4472-A513-02141AA1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88" y="1510970"/>
            <a:ext cx="10800000" cy="703098"/>
          </a:xfrm>
        </p:spPr>
        <p:txBody>
          <a:bodyPr>
            <a:normAutofit/>
          </a:bodyPr>
          <a:lstStyle/>
          <a:p>
            <a:r>
              <a:rPr lang="fr-FR" sz="3000" b="1" dirty="0"/>
              <a:t>BASIC INFORMATION: </a:t>
            </a:r>
            <a:r>
              <a:rPr lang="fr-FR" sz="3000" b="1" dirty="0">
                <a:hlinkClick r:id="rId4"/>
              </a:rPr>
              <a:t>ADUM </a:t>
            </a:r>
            <a:r>
              <a:rPr lang="fr-FR" sz="3000" b="1" dirty="0" err="1">
                <a:hlinkClick r:id="rId4"/>
              </a:rPr>
              <a:t>Database</a:t>
            </a:r>
            <a:r>
              <a:rPr lang="fr-FR" sz="3000" b="1" dirty="0">
                <a:hlinkClick r:id="rId4"/>
              </a:rPr>
              <a:t> </a:t>
            </a:r>
            <a:r>
              <a:rPr lang="fr-FR" sz="3000" b="1" dirty="0" err="1">
                <a:hlinkClick r:id="rId4"/>
              </a:rPr>
              <a:t>website</a:t>
            </a:r>
            <a:endParaRPr lang="fr-FR" sz="3000" b="1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1F5E02-4884-4DB6-BDC7-2D735865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475D1D-97E6-6255-3799-0244C913CCDD}"/>
              </a:ext>
            </a:extLst>
          </p:cNvPr>
          <p:cNvSpPr txBox="1"/>
          <p:nvPr/>
        </p:nvSpPr>
        <p:spPr>
          <a:xfrm>
            <a:off x="4698780" y="5654919"/>
            <a:ext cx="596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Nécessité d’avoir une fiche ADUM à jour pour les HDR +++++</a:t>
            </a:r>
          </a:p>
        </p:txBody>
      </p:sp>
    </p:spTree>
    <p:extLst>
      <p:ext uri="{BB962C8B-B14F-4D97-AF65-F5344CB8AC3E}">
        <p14:creationId xmlns:p14="http://schemas.microsoft.com/office/powerpoint/2010/main" val="141440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1AED2-B3D0-448F-8FBC-20912143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1" y="1520190"/>
            <a:ext cx="11535507" cy="53149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Biomedical Research specialization</a:t>
            </a:r>
          </a:p>
          <a:p>
            <a:pPr marL="0" indent="0">
              <a:buNone/>
            </a:pPr>
            <a:r>
              <a:rPr lang="en-US" b="1" dirty="0"/>
              <a:t>Specialties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Ethics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,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Humanities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and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health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Genetics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Biomechanical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and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Biomedical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Engineering and Innovative </a:t>
            </a:r>
            <a:r>
              <a:rPr lang="fr-FR" altLang="fr-FR" dirty="0" err="1">
                <a:latin typeface="Arial" panose="020B0604020202020204" pitchFamily="34" charset="0"/>
                <a:hlinkClick r:id="rId4"/>
              </a:rPr>
              <a:t>T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herapeutics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Infectious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diseases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and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microbiota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Neurology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,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imaging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and mental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health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Oncology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Cardiovascular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 pathologies, nutrition and inflammation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Clinical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research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, simulation and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paramedical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 sciences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 Public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health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 Sport and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Health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287A7-7832-4A17-8CB0-41DD071FF6B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2860"/>
            <a:ext cx="12192001" cy="15282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3EDDA4-2A60-4E71-BD95-6DAA8C58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1DEF2-DBFD-1289-FA47-132A7A6C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A9AEC4-571A-8665-BC5F-E3C8718E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48FF0A-9553-3471-BB55-C098FF779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CD35FA-3AD6-F264-69ED-631046BDD736}"/>
              </a:ext>
            </a:extLst>
          </p:cNvPr>
          <p:cNvSpPr txBox="1"/>
          <p:nvPr/>
        </p:nvSpPr>
        <p:spPr>
          <a:xfrm>
            <a:off x="438695" y="1383270"/>
            <a:ext cx="21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CIRCUIT D’INSCRIPTION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F24BAF-59D0-8203-7200-A9909673AE71}"/>
              </a:ext>
            </a:extLst>
          </p:cNvPr>
          <p:cNvSpPr txBox="1"/>
          <p:nvPr/>
        </p:nvSpPr>
        <p:spPr>
          <a:xfrm>
            <a:off x="528572" y="6441875"/>
            <a:ext cx="11413836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DATE LIMITE INSCRIPTION/REINSCRIPTION: 30 NOVEMBRE 2026 ! Anticiper les CSI +++++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CE9E9C-DC41-737C-37C6-516B1B032533}"/>
              </a:ext>
            </a:extLst>
          </p:cNvPr>
          <p:cNvSpPr txBox="1"/>
          <p:nvPr/>
        </p:nvSpPr>
        <p:spPr>
          <a:xfrm>
            <a:off x="528572" y="1893899"/>
            <a:ext cx="11413836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ÉTAPE 1 : </a:t>
            </a:r>
            <a:r>
              <a:rPr lang="fr-FR" sz="1600" b="1" dirty="0">
                <a:solidFill>
                  <a:schemeClr val="accent1"/>
                </a:solidFill>
              </a:rPr>
              <a:t>INSCRIPTION PÉDAGOGIQUE à l’ED659 - IP</a:t>
            </a:r>
          </a:p>
          <a:p>
            <a:endParaRPr lang="fr-FR" sz="800" b="1" dirty="0"/>
          </a:p>
          <a:p>
            <a:r>
              <a:rPr lang="fr-FR" sz="1400" b="1" dirty="0"/>
              <a:t>L'ensemble de la procédure est entièrement dématérialisée via ADUM et permet à tout moment la visibilité sur l'état d'avancement de la demande.</a:t>
            </a:r>
          </a:p>
          <a:p>
            <a:endParaRPr lang="fr-FR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 Création de l’espace personnel doctorant dans l'interface web </a:t>
            </a:r>
            <a:r>
              <a:rPr lang="fr-FR" sz="1400" dirty="0">
                <a:hlinkClick r:id="rId3"/>
              </a:rPr>
              <a:t>https://www.adum.fr/index.pl  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 Demande d'inscription : dans une spécialité de l’ED / au sein d'une UR / sous la responsabilité d’un Directeur de thèse (et d'un co-directeur)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 Finalisation avec dépôt de l’ensemble des documents attendus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b="1" dirty="0"/>
              <a:t>Mails automatiques pour avis : </a:t>
            </a:r>
          </a:p>
          <a:p>
            <a:r>
              <a:rPr lang="fr-FR" sz="1400" b="1" dirty="0"/>
              <a:t>Directeur de thèse </a:t>
            </a:r>
            <a:r>
              <a:rPr lang="fr-FR" sz="1400" b="1" dirty="0">
                <a:sym typeface="Wingdings" panose="05000000000000000000" pitchFamily="2" charset="2"/>
              </a:rPr>
              <a:t> D</a:t>
            </a:r>
            <a:r>
              <a:rPr lang="fr-FR" sz="1400" b="1" dirty="0"/>
              <a:t>irecteur UR </a:t>
            </a:r>
            <a:r>
              <a:rPr lang="fr-FR" sz="1400" b="1" dirty="0">
                <a:sym typeface="Wingdings" panose="05000000000000000000" pitchFamily="2" charset="2"/>
              </a:rPr>
              <a:t> A</a:t>
            </a:r>
            <a:r>
              <a:rPr lang="fr-FR" sz="1400" b="1" dirty="0"/>
              <a:t>ssistante ED pour vérification du dossier </a:t>
            </a:r>
            <a:r>
              <a:rPr lang="fr-FR" sz="1400" b="1" dirty="0">
                <a:sym typeface="Wingdings" panose="05000000000000000000" pitchFamily="2" charset="2"/>
              </a:rPr>
              <a:t> D</a:t>
            </a:r>
            <a:r>
              <a:rPr lang="fr-FR" sz="1400" b="1" dirty="0"/>
              <a:t>irecteur ED pour examen demande et proposition d’inscription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18FC5-CC98-C9D0-F1AB-2E3A0CF18732}"/>
              </a:ext>
            </a:extLst>
          </p:cNvPr>
          <p:cNvSpPr txBox="1"/>
          <p:nvPr/>
        </p:nvSpPr>
        <p:spPr>
          <a:xfrm>
            <a:off x="528572" y="4158854"/>
            <a:ext cx="11413836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1600" b="1" dirty="0">
                <a:solidFill>
                  <a:schemeClr val="accent1"/>
                </a:solidFill>
              </a:rPr>
              <a:t>Justificatifs pour la 1ere année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pPr marL="285750" indent="-285750">
              <a:buFontTx/>
              <a:buChar char="-"/>
            </a:pPr>
            <a:endParaRPr lang="fr-FR" sz="1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13C825-C61F-B98E-D145-F30F41AE080B}"/>
              </a:ext>
            </a:extLst>
          </p:cNvPr>
          <p:cNvSpPr txBox="1"/>
          <p:nvPr/>
        </p:nvSpPr>
        <p:spPr>
          <a:xfrm>
            <a:off x="528572" y="4664581"/>
            <a:ext cx="4453735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600" b="1" u="sng" dirty="0"/>
              <a:t>Projet de thèse</a:t>
            </a:r>
            <a:r>
              <a:rPr lang="fr-FR" sz="1600" dirty="0"/>
              <a:t>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600" b="1" u="sng" dirty="0"/>
              <a:t>Justificatif de financement et/ou statut</a:t>
            </a:r>
            <a:endParaRPr lang="fr-FR" sz="16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fr-FR" sz="1600" b="1" u="sng" dirty="0"/>
              <a:t>Diplôme M2 européen à crédits ECTS</a:t>
            </a:r>
            <a:r>
              <a:rPr lang="fr-FR" sz="16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1600" i="1" dirty="0"/>
              <a:t>ou diplôme équivalent</a:t>
            </a:r>
            <a:r>
              <a:rPr lang="fr-FR" sz="1600" b="1" i="1" dirty="0"/>
              <a:t> </a:t>
            </a:r>
            <a:r>
              <a:rPr lang="fr-FR" sz="1600" i="1" dirty="0"/>
              <a:t>ou</a:t>
            </a:r>
            <a:r>
              <a:rPr lang="fr-FR" sz="1600" b="1" i="1" dirty="0">
                <a:sym typeface="Wingdings" panose="05000000000000000000" pitchFamily="2" charset="2"/>
              </a:rPr>
              <a:t> </a:t>
            </a:r>
            <a:r>
              <a:rPr lang="fr-FR" sz="1600" i="1" dirty="0"/>
              <a:t>demande de dispense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1A7810-3572-C509-1F29-8E931C6DFB93}"/>
              </a:ext>
            </a:extLst>
          </p:cNvPr>
          <p:cNvSpPr txBox="1"/>
          <p:nvPr/>
        </p:nvSpPr>
        <p:spPr>
          <a:xfrm>
            <a:off x="5130549" y="4750106"/>
            <a:ext cx="6960101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u="sng" dirty="0"/>
              <a:t>Compte rendu du Comité de Suivi Individuel de thèse (CSI) </a:t>
            </a:r>
            <a:r>
              <a:rPr lang="fr-FR" sz="1600" dirty="0"/>
              <a:t>pour l'année demandée signé par tous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b="1" u="sng" dirty="0"/>
              <a:t>Lettre argumentée de la direction de thèse en cas d’inscription dérogatoire</a:t>
            </a:r>
            <a:r>
              <a:rPr lang="fr-FR" sz="1600" b="1" dirty="0"/>
              <a:t> </a:t>
            </a:r>
          </a:p>
          <a:p>
            <a:pPr>
              <a:lnSpc>
                <a:spcPct val="150000"/>
              </a:lnSpc>
            </a:pP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E5AA30-05B9-BCB5-E3BC-932B89A417EE}"/>
              </a:ext>
            </a:extLst>
          </p:cNvPr>
          <p:cNvSpPr txBox="1"/>
          <p:nvPr/>
        </p:nvSpPr>
        <p:spPr>
          <a:xfrm>
            <a:off x="5093005" y="4285367"/>
            <a:ext cx="3389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Justificatifs pour toute réinscription</a:t>
            </a:r>
          </a:p>
        </p:txBody>
      </p:sp>
    </p:spTree>
    <p:extLst>
      <p:ext uri="{BB962C8B-B14F-4D97-AF65-F5344CB8AC3E}">
        <p14:creationId xmlns:p14="http://schemas.microsoft.com/office/powerpoint/2010/main" val="133530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C1C1-B87A-4666-8011-F06440F1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57797F-E509-4D80-C2BA-4424FE36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E405-ADD1-4D41-AC1B-10EA99174BF2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E05341-DBBD-AA51-55AA-989F53F0B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96" r="8038" b="83635"/>
          <a:stretch/>
        </p:blipFill>
        <p:spPr>
          <a:xfrm>
            <a:off x="-1" y="21645"/>
            <a:ext cx="12192001" cy="1528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853FAB-FAE9-55AE-FFC4-AC98F9AEC8D3}"/>
              </a:ext>
            </a:extLst>
          </p:cNvPr>
          <p:cNvSpPr txBox="1"/>
          <p:nvPr/>
        </p:nvSpPr>
        <p:spPr>
          <a:xfrm>
            <a:off x="438695" y="1383270"/>
            <a:ext cx="219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CIRCUIT D’INSCRIPTION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A9E84F-40CE-A8C5-E08F-E6222518EE14}"/>
              </a:ext>
            </a:extLst>
          </p:cNvPr>
          <p:cNvSpPr txBox="1"/>
          <p:nvPr/>
        </p:nvSpPr>
        <p:spPr>
          <a:xfrm>
            <a:off x="438695" y="1870686"/>
            <a:ext cx="11413836" cy="4339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ÉTAPE 2 : </a:t>
            </a:r>
            <a:r>
              <a:rPr lang="fr-FR" sz="1600" b="1" dirty="0">
                <a:solidFill>
                  <a:schemeClr val="accent1"/>
                </a:solidFill>
              </a:rPr>
              <a:t>INSCRIPTION ADMINISTRATIVE - IA</a:t>
            </a:r>
          </a:p>
          <a:p>
            <a:endParaRPr lang="fr-FR" sz="800" b="1" dirty="0"/>
          </a:p>
          <a:p>
            <a:r>
              <a:rPr lang="fr-FR" sz="1400" u="sng" dirty="0"/>
              <a:t>Obligatoire</a:t>
            </a:r>
            <a:r>
              <a:rPr lang="fr-FR" sz="1400" dirty="0"/>
              <a:t> et permet de délivrer le diplôme de fin de cursus.</a:t>
            </a:r>
          </a:p>
          <a:p>
            <a:endParaRPr lang="fr-FR" sz="1400" dirty="0"/>
          </a:p>
          <a:p>
            <a:r>
              <a:rPr lang="fr-FR" sz="1400" b="1" dirty="0"/>
              <a:t>Après validation de l'inscription Pédagogique par la direction de l'ED659,</a:t>
            </a:r>
            <a:r>
              <a:rPr lang="fr-FR" sz="1400" dirty="0"/>
              <a:t> </a:t>
            </a:r>
          </a:p>
          <a:p>
            <a:r>
              <a:rPr lang="fr-FR" sz="1400" dirty="0"/>
              <a:t>le dossier est examiné et traité par le service la scolarité dont dépend le doctorant pour instruire et finaliser l’inscription à AMU</a:t>
            </a:r>
          </a:p>
          <a:p>
            <a:r>
              <a:rPr lang="fr-FR" sz="1400" dirty="0"/>
              <a:t>(</a:t>
            </a:r>
            <a:r>
              <a:rPr lang="fr-FR" sz="1400" i="1" dirty="0"/>
              <a:t>pas de paiement en direct ou d’action sur l’ENT étudiant sans prise de contact avec la scolarité. </a:t>
            </a:r>
          </a:p>
          <a:p>
            <a:endParaRPr lang="fr-FR" sz="1400" dirty="0"/>
          </a:p>
          <a:p>
            <a:r>
              <a:rPr lang="fr-FR" sz="1400" dirty="0"/>
              <a:t>Deux actions selon le service de scolarité </a:t>
            </a:r>
          </a:p>
          <a:p>
            <a:r>
              <a:rPr lang="fr-FR" sz="1400" b="1" dirty="0"/>
              <a:t>- soit la scolarité SMPM prend contact avec vous, (il faut que le doctorant surveille ses mails)</a:t>
            </a:r>
          </a:p>
          <a:p>
            <a:endParaRPr lang="fr-FR" sz="1400" b="1" dirty="0"/>
          </a:p>
          <a:p>
            <a:r>
              <a:rPr lang="fr-FR" sz="1400" b="1" dirty="0"/>
              <a:t>- Soit le doctorant prend lui-même contact avec la scolarité de Pharmacie (pharmacie-scol-cycle3) et/ou se rend sur place avec ses paiements et pièces justificatives</a:t>
            </a:r>
          </a:p>
          <a:p>
            <a:endParaRPr lang="fr-FR" sz="1400" b="1" dirty="0"/>
          </a:p>
          <a:p>
            <a:r>
              <a:rPr lang="fr-FR" sz="1400" dirty="0"/>
              <a:t> l’inscription à AMU permet la création et l’activation de l’ENT avec les identifiants "@etu.univ-amu.fr", </a:t>
            </a:r>
          </a:p>
          <a:p>
            <a:r>
              <a:rPr lang="fr-FR" sz="1400" dirty="0"/>
              <a:t>Cette adresse mail est indispensable par la suite pour les inscriptions aux formations d’ADUM et devra être l’adresse principale ADUM (et donc l’identifiant ADUM)</a:t>
            </a:r>
          </a:p>
          <a:p>
            <a:endParaRPr lang="fr-FR" sz="1400" dirty="0"/>
          </a:p>
          <a:p>
            <a:r>
              <a:rPr lang="fr-FR" sz="1400" dirty="0"/>
              <a:t>Une fois l’inscription et le paiement validés, la scolarité envoie au doctorant sont certificat de scolarité et l’invite à prendre rdv pour récupérer sa carte étudiant ou sticker de l’année universitaire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A8DA69-9900-437D-99CB-E9253AC8AFAA}"/>
              </a:ext>
            </a:extLst>
          </p:cNvPr>
          <p:cNvSpPr txBox="1"/>
          <p:nvPr/>
        </p:nvSpPr>
        <p:spPr>
          <a:xfrm>
            <a:off x="438695" y="6233428"/>
            <a:ext cx="11413836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Une fois l’IA terminée, la scolarité inscrit le passage en scolarité sur ADUM afin que le profil soit inscrit définitivement dans les effectifs de l’ED659 sur la base ADUM. </a:t>
            </a:r>
          </a:p>
        </p:txBody>
      </p:sp>
    </p:spTree>
    <p:extLst>
      <p:ext uri="{BB962C8B-B14F-4D97-AF65-F5344CB8AC3E}">
        <p14:creationId xmlns:p14="http://schemas.microsoft.com/office/powerpoint/2010/main" val="4201215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1552</Words>
  <Application>Microsoft Office PowerPoint</Application>
  <PresentationFormat>Grand écran</PresentationFormat>
  <Paragraphs>208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ED 659: Year 1</vt:lpstr>
      <vt:lpstr>Présentation PowerPoint</vt:lpstr>
      <vt:lpstr>Présentation PowerPoint</vt:lpstr>
      <vt:lpstr>BASIC INFORMATION</vt:lpstr>
      <vt:lpstr>BASIC INFORMATION: Doctoral School website</vt:lpstr>
      <vt:lpstr>BASIC INFORMATION: ADUM Database website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CANIPAROLI Nathalie</dc:creator>
  <cp:lastModifiedBy>CANIPAROLI Nathalie</cp:lastModifiedBy>
  <cp:revision>66</cp:revision>
  <cp:lastPrinted>2026-01-16T09:51:40Z</cp:lastPrinted>
  <dcterms:created xsi:type="dcterms:W3CDTF">2025-11-20T12:16:40Z</dcterms:created>
  <dcterms:modified xsi:type="dcterms:W3CDTF">2026-01-16T10:43:34Z</dcterms:modified>
</cp:coreProperties>
</file>