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371" r:id="rId5"/>
    <p:sldId id="372" r:id="rId6"/>
    <p:sldId id="409" r:id="rId7"/>
    <p:sldId id="408" r:id="rId8"/>
    <p:sldId id="373" r:id="rId9"/>
    <p:sldId id="374" r:id="rId10"/>
    <p:sldId id="406" r:id="rId11"/>
    <p:sldId id="410" r:id="rId12"/>
    <p:sldId id="378" r:id="rId13"/>
    <p:sldId id="379" r:id="rId14"/>
    <p:sldId id="407" r:id="rId15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2"/>
    <a:srgbClr val="6633FF"/>
    <a:srgbClr val="E97132"/>
    <a:srgbClr val="FF9900"/>
    <a:srgbClr val="F4C20C"/>
    <a:srgbClr val="FFC000"/>
    <a:srgbClr val="FFEEDD"/>
    <a:srgbClr val="DCEAF7"/>
    <a:srgbClr val="1C5B8F"/>
    <a:srgbClr val="CDC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6" autoAdjust="0"/>
    <p:restoredTop sz="94341" autoAdjust="0"/>
  </p:normalViewPr>
  <p:slideViewPr>
    <p:cSldViewPr snapToGrid="0">
      <p:cViewPr varScale="1">
        <p:scale>
          <a:sx n="97" d="100"/>
          <a:sy n="97" d="100"/>
        </p:scale>
        <p:origin x="19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HM\Dossiers\NordCIC\wLaurie\Copie%20de%20Activit&#233;%202023-2024%20CIC%20Timone%20Conceptio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HM\Dossiers\NordCIC\wLaurie\Copie%20de%20Activit&#233;%202023-2024%20CIC%20Timone%20Concep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HM\Dossiers\NordCIC\wLaurie\Copie%20de%20Activit&#233;%202023-2024%20CIC%20Timone%20Concep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HM\Dossiers\NordCIC\wLaurie\Copie%20de%20Activit&#233;%202023-2024%20CIC%20Timone%20Concep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dirty="0"/>
              <a:t>Nombre de protocoles en cours 2023 – 2024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'avec Nord'!$B$70</c:f>
              <c:strCache>
                <c:ptCount val="1"/>
                <c:pt idx="0">
                  <c:v>Industriel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B6-4A61-A64F-2ABABF686D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'avec Nord'!$C$68:$H$69</c:f>
              <c:multiLvlStrCache>
                <c:ptCount val="6"/>
                <c:lvl>
                  <c:pt idx="0">
                    <c:v>2023</c:v>
                  </c:pt>
                  <c:pt idx="1">
                    <c:v>2024</c:v>
                  </c:pt>
                  <c:pt idx="2">
                    <c:v>2023</c:v>
                  </c:pt>
                  <c:pt idx="3">
                    <c:v>2024</c:v>
                  </c:pt>
                  <c:pt idx="4">
                    <c:v>2023</c:v>
                  </c:pt>
                  <c:pt idx="5">
                    <c:v>2024</c:v>
                  </c:pt>
                </c:lvl>
                <c:lvl>
                  <c:pt idx="0">
                    <c:v>Conception</c:v>
                  </c:pt>
                  <c:pt idx="2">
                    <c:v>Timone</c:v>
                  </c:pt>
                  <c:pt idx="4">
                    <c:v>Nord</c:v>
                  </c:pt>
                </c:lvl>
              </c:multiLvlStrCache>
            </c:multiLvlStrRef>
          </c:cat>
          <c:val>
            <c:numRef>
              <c:f>'avec Nord'!$C$70:$H$70</c:f>
              <c:numCache>
                <c:formatCode>General</c:formatCode>
                <c:ptCount val="6"/>
                <c:pt idx="0">
                  <c:v>9</c:v>
                </c:pt>
                <c:pt idx="1">
                  <c:v>15</c:v>
                </c:pt>
                <c:pt idx="2">
                  <c:v>28</c:v>
                </c:pt>
                <c:pt idx="3">
                  <c:v>33</c:v>
                </c:pt>
                <c:pt idx="4">
                  <c:v>19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B6-4A61-A64F-2ABABF686D57}"/>
            </c:ext>
          </c:extLst>
        </c:ser>
        <c:ser>
          <c:idx val="1"/>
          <c:order val="1"/>
          <c:tx>
            <c:strRef>
              <c:f>'avec Nord'!$B$71</c:f>
              <c:strCache>
                <c:ptCount val="1"/>
                <c:pt idx="0">
                  <c:v>académique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'avec Nord'!$C$68:$H$69</c:f>
              <c:multiLvlStrCache>
                <c:ptCount val="6"/>
                <c:lvl>
                  <c:pt idx="0">
                    <c:v>2023</c:v>
                  </c:pt>
                  <c:pt idx="1">
                    <c:v>2024</c:v>
                  </c:pt>
                  <c:pt idx="2">
                    <c:v>2023</c:v>
                  </c:pt>
                  <c:pt idx="3">
                    <c:v>2024</c:v>
                  </c:pt>
                  <c:pt idx="4">
                    <c:v>2023</c:v>
                  </c:pt>
                  <c:pt idx="5">
                    <c:v>2024</c:v>
                  </c:pt>
                </c:lvl>
                <c:lvl>
                  <c:pt idx="0">
                    <c:v>Conception</c:v>
                  </c:pt>
                  <c:pt idx="2">
                    <c:v>Timone</c:v>
                  </c:pt>
                  <c:pt idx="4">
                    <c:v>Nord</c:v>
                  </c:pt>
                </c:lvl>
              </c:multiLvlStrCache>
            </c:multiLvlStrRef>
          </c:cat>
          <c:val>
            <c:numRef>
              <c:f>'avec Nord'!$C$71:$H$71</c:f>
              <c:numCache>
                <c:formatCode>General</c:formatCode>
                <c:ptCount val="6"/>
                <c:pt idx="0">
                  <c:v>17</c:v>
                </c:pt>
                <c:pt idx="1">
                  <c:v>10</c:v>
                </c:pt>
                <c:pt idx="4">
                  <c:v>27</c:v>
                </c:pt>
                <c:pt idx="5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B6-4A61-A64F-2ABABF686D57}"/>
            </c:ext>
          </c:extLst>
        </c:ser>
        <c:ser>
          <c:idx val="2"/>
          <c:order val="2"/>
          <c:tx>
            <c:strRef>
              <c:f>'avec Nord'!$B$72</c:f>
              <c:strCache>
                <c:ptCount val="1"/>
                <c:pt idx="0">
                  <c:v>dont APHM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3702817527607802E-3"/>
                  <c:y val="-9.300569531136813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B6-4A61-A64F-2ABABF686D57}"/>
                </c:ext>
              </c:extLst>
            </c:dLbl>
            <c:dLbl>
              <c:idx val="3"/>
              <c:layout>
                <c:manualLayout>
                  <c:x val="1.3702817527608577E-3"/>
                  <c:y val="4.650284765568406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B6-4A61-A64F-2ABABF686D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'avec Nord'!$C$68:$H$69</c:f>
              <c:multiLvlStrCache>
                <c:ptCount val="6"/>
                <c:lvl>
                  <c:pt idx="0">
                    <c:v>2023</c:v>
                  </c:pt>
                  <c:pt idx="1">
                    <c:v>2024</c:v>
                  </c:pt>
                  <c:pt idx="2">
                    <c:v>2023</c:v>
                  </c:pt>
                  <c:pt idx="3">
                    <c:v>2024</c:v>
                  </c:pt>
                  <c:pt idx="4">
                    <c:v>2023</c:v>
                  </c:pt>
                  <c:pt idx="5">
                    <c:v>2024</c:v>
                  </c:pt>
                </c:lvl>
                <c:lvl>
                  <c:pt idx="0">
                    <c:v>Conception</c:v>
                  </c:pt>
                  <c:pt idx="2">
                    <c:v>Timone</c:v>
                  </c:pt>
                  <c:pt idx="4">
                    <c:v>Nord</c:v>
                  </c:pt>
                </c:lvl>
              </c:multiLvlStrCache>
            </c:multiLvlStrRef>
          </c:cat>
          <c:val>
            <c:numRef>
              <c:f>'avec Nord'!$C$72:$H$72</c:f>
              <c:numCache>
                <c:formatCode>General</c:formatCode>
                <c:ptCount val="6"/>
                <c:pt idx="2">
                  <c:v>1</c:v>
                </c:pt>
                <c:pt idx="3">
                  <c:v>1</c:v>
                </c:pt>
                <c:pt idx="4">
                  <c:v>7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B6-4A61-A64F-2ABABF686D57}"/>
            </c:ext>
          </c:extLst>
        </c:ser>
        <c:ser>
          <c:idx val="3"/>
          <c:order val="3"/>
          <c:tx>
            <c:strRef>
              <c:f>'avec Nord'!$B$73</c:f>
              <c:strCache>
                <c:ptCount val="1"/>
                <c:pt idx="0">
                  <c:v>dont coordination CIC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1506842144489282E-4"/>
                  <c:y val="2.536548265120730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B6-4A61-A64F-2ABABF686D57}"/>
                </c:ext>
              </c:extLst>
            </c:dLbl>
            <c:dLbl>
              <c:idx val="3"/>
              <c:layout>
                <c:manualLayout>
                  <c:x val="1.3702817527607802E-3"/>
                  <c:y val="4.650284765568406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2B6-4A61-A64F-2ABABF686D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'avec Nord'!$C$68:$H$69</c:f>
              <c:multiLvlStrCache>
                <c:ptCount val="6"/>
                <c:lvl>
                  <c:pt idx="0">
                    <c:v>2023</c:v>
                  </c:pt>
                  <c:pt idx="1">
                    <c:v>2024</c:v>
                  </c:pt>
                  <c:pt idx="2">
                    <c:v>2023</c:v>
                  </c:pt>
                  <c:pt idx="3">
                    <c:v>2024</c:v>
                  </c:pt>
                  <c:pt idx="4">
                    <c:v>2023</c:v>
                  </c:pt>
                  <c:pt idx="5">
                    <c:v>2024</c:v>
                  </c:pt>
                </c:lvl>
                <c:lvl>
                  <c:pt idx="0">
                    <c:v>Conception</c:v>
                  </c:pt>
                  <c:pt idx="2">
                    <c:v>Timone</c:v>
                  </c:pt>
                  <c:pt idx="4">
                    <c:v>Nord</c:v>
                  </c:pt>
                </c:lvl>
              </c:multiLvlStrCache>
            </c:multiLvlStrRef>
          </c:cat>
          <c:val>
            <c:numRef>
              <c:f>'avec Nord'!$C$73:$H$73</c:f>
              <c:numCache>
                <c:formatCode>General</c:formatCode>
                <c:ptCount val="6"/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2B6-4A61-A64F-2ABABF686D5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01379528"/>
        <c:axId val="301379912"/>
      </c:barChart>
      <c:catAx>
        <c:axId val="301379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1379912"/>
        <c:crosses val="autoZero"/>
        <c:auto val="1"/>
        <c:lblAlgn val="ctr"/>
        <c:lblOffset val="100"/>
        <c:noMultiLvlLbl val="0"/>
      </c:catAx>
      <c:valAx>
        <c:axId val="301379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1379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'avec Nord'!$C$137</c:f>
              <c:strCache>
                <c:ptCount val="1"/>
                <c:pt idx="0">
                  <c:v> Nord 2024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50-4337-A8C4-7918F69A41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50-4337-A8C4-7918F69A41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50-4337-A8C4-7918F69A41DD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'avec Nord'!$B$138:$B$140</c:f>
              <c:strCache>
                <c:ptCount val="3"/>
                <c:pt idx="0">
                  <c:v>Phase II-III</c:v>
                </c:pt>
                <c:pt idx="1">
                  <c:v>Phase IV</c:v>
                </c:pt>
                <c:pt idx="2">
                  <c:v>Autre</c:v>
                </c:pt>
              </c:strCache>
            </c:strRef>
          </c:cat>
          <c:val>
            <c:numRef>
              <c:f>'avec Nord'!$C$138:$C$140</c:f>
              <c:numCache>
                <c:formatCode>0%</c:formatCode>
                <c:ptCount val="3"/>
                <c:pt idx="0">
                  <c:v>0.61971830985915499</c:v>
                </c:pt>
                <c:pt idx="1">
                  <c:v>8.4507042253521125E-2</c:v>
                </c:pt>
                <c:pt idx="2">
                  <c:v>0.29577464788732394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50-4337-A8C4-7918F69A4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'avec Nord'!$C$143:$C$144</c:f>
              <c:strCache>
                <c:ptCount val="2"/>
                <c:pt idx="0">
                  <c:v>Timone 2024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68-4D73-9424-C2FF85E86E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68-4D73-9424-C2FF85E86E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68-4D73-9424-C2FF85E86E09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68-4D73-9424-C2FF85E86E09}"/>
                </c:ext>
              </c:extLst>
            </c:dLbl>
            <c:dLbl>
              <c:idx val="2"/>
              <c:layout>
                <c:manualLayout>
                  <c:x val="-7.4999999999999997E-2"/>
                  <c:y val="5.55555555555555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68-4D73-9424-C2FF85E86E0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'avec Nord'!$B$145:$B$147</c:f>
              <c:strCache>
                <c:ptCount val="3"/>
                <c:pt idx="0">
                  <c:v>Phase II-III</c:v>
                </c:pt>
                <c:pt idx="1">
                  <c:v>Phase IV</c:v>
                </c:pt>
                <c:pt idx="2">
                  <c:v>Autre</c:v>
                </c:pt>
              </c:strCache>
            </c:strRef>
          </c:cat>
          <c:val>
            <c:numRef>
              <c:f>'avec Nord'!$C$145:$C$147</c:f>
              <c:numCache>
                <c:formatCode>0%</c:formatCode>
                <c:ptCount val="3"/>
                <c:pt idx="0">
                  <c:v>0.91428571428571426</c:v>
                </c:pt>
                <c:pt idx="1">
                  <c:v>0</c:v>
                </c:pt>
                <c:pt idx="2">
                  <c:v>8.5714285714285715E-2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68-4D73-9424-C2FF85E86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'avec Nord'!$C$150</c:f>
              <c:strCache>
                <c:ptCount val="1"/>
                <c:pt idx="0">
                  <c:v>Conception 2024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45-4C09-A0CA-1103FE8313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45-4C09-A0CA-1103FE8313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45-4C09-A0CA-1103FE83131F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45-4C09-A0CA-1103FE83131F}"/>
                </c:ext>
              </c:extLst>
            </c:dLbl>
            <c:dLbl>
              <c:idx val="2"/>
              <c:layout>
                <c:manualLayout>
                  <c:x val="-7.5000000000000053E-2"/>
                  <c:y val="6.01851851851851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45-4C09-A0CA-1103FE83131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'avec Nord'!$B$151:$B$153</c:f>
              <c:strCache>
                <c:ptCount val="3"/>
                <c:pt idx="0">
                  <c:v>Phase II-III</c:v>
                </c:pt>
                <c:pt idx="1">
                  <c:v>Phase IV</c:v>
                </c:pt>
                <c:pt idx="2">
                  <c:v>Autre</c:v>
                </c:pt>
              </c:strCache>
            </c:strRef>
          </c:cat>
          <c:val>
            <c:numRef>
              <c:f>'avec Nord'!$C$151:$C$153</c:f>
              <c:numCache>
                <c:formatCode>0%</c:formatCode>
                <c:ptCount val="3"/>
                <c:pt idx="0">
                  <c:v>0.92</c:v>
                </c:pt>
                <c:pt idx="1">
                  <c:v>0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45-4C09-A0CA-1103FE831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0.77821</cdr:x>
      <cdr:y>0.47873</cdr:y>
    </cdr:from>
    <cdr:to>
      <cdr:x>0.85419</cdr:x>
      <cdr:y>0.66136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9366191" y="23969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000" dirty="0"/>
            <a:t>BIOTHERAPIE</a:t>
          </a:r>
          <a:endParaRPr lang="en-GB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E31E6-5FE7-4E25-A7E7-791853DE7413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A347A-CB29-4AD0-8A04-FD69F73B3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7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E14D26DB-780F-1343-B76D-6E24068797AE}" type="datetimeFigureOut">
              <a:rPr lang="fr-FR"/>
              <a:t>24/11/2025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DFBED023-ED5C-0C45-88FC-F03E027BFC19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laurie.pahus@ap-hm.fr" TargetMode="External"/><Relationship Id="rId2" Type="http://schemas.openxmlformats.org/officeDocument/2006/relationships/hyperlink" Target="mailto:laurence.attolini@ap-hm.f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erm.fr/nos-recherches/sante-publique/la-recherche-en-sante-publique/" TargetMode="External"/><Relationship Id="rId2" Type="http://schemas.openxmlformats.org/officeDocument/2006/relationships/hyperlink" Target="https://www.inserm.fr/nos-recherches/recherche-clinique/essais-cliniques-recherches-interventionnelles-portant-sur-produit-sant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2141F-CE2C-7E7E-4F07-7E6EC52F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791" y="2596731"/>
            <a:ext cx="10867560" cy="920876"/>
          </a:xfrm>
        </p:spPr>
        <p:txBody>
          <a:bodyPr>
            <a:noAutofit/>
          </a:bodyPr>
          <a:lstStyle/>
          <a:p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Centre d’Investigations Cliniques U1409</a:t>
            </a:r>
          </a:p>
        </p:txBody>
      </p:sp>
      <p:pic>
        <p:nvPicPr>
          <p:cNvPr id="1026" name="Picture 2" descr="Institut national de la santé et de la recherche médicale (Inserm)">
            <a:extLst>
              <a:ext uri="{FF2B5EF4-FFF2-40B4-BE49-F238E27FC236}">
                <a16:creationId xmlns:a16="http://schemas.microsoft.com/office/drawing/2014/main" id="{5DA03084-640F-2BF4-5E67-18785E01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011" y="295201"/>
            <a:ext cx="2085056" cy="116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ôpitaux Universitaires de Marseille - AP-HM à Marseille">
            <a:extLst>
              <a:ext uri="{FF2B5EF4-FFF2-40B4-BE49-F238E27FC236}">
                <a16:creationId xmlns:a16="http://schemas.microsoft.com/office/drawing/2014/main" id="{28ED6CCA-986C-DC3D-3FF0-42DDD54A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295201"/>
            <a:ext cx="2703167" cy="10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é d'Aix-Marseille — Wikipédia">
            <a:extLst>
              <a:ext uri="{FF2B5EF4-FFF2-40B4-BE49-F238E27FC236}">
                <a16:creationId xmlns:a16="http://schemas.microsoft.com/office/drawing/2014/main" id="{4776C04E-0160-9575-EA7E-EAA320AE3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8" y="379912"/>
            <a:ext cx="1873803" cy="8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096" y="5343525"/>
            <a:ext cx="3028950" cy="1514475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12A2141F-CE2C-7E7E-4F07-7E6EC52F5973}"/>
              </a:ext>
            </a:extLst>
          </p:cNvPr>
          <p:cNvSpPr txBox="1">
            <a:spLocks/>
          </p:cNvSpPr>
          <p:nvPr/>
        </p:nvSpPr>
        <p:spPr>
          <a:xfrm>
            <a:off x="630858" y="4191067"/>
            <a:ext cx="10867560" cy="9208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Professeur Thomas CUNY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937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818FBA-81C5-93B1-EC6B-0DFF8D97D08D}"/>
              </a:ext>
            </a:extLst>
          </p:cNvPr>
          <p:cNvSpPr/>
          <p:nvPr/>
        </p:nvSpPr>
        <p:spPr>
          <a:xfrm>
            <a:off x="-14289" y="-12402"/>
            <a:ext cx="12206289" cy="5566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D4A9A9-E5E9-83EB-147D-04E435B29AD9}"/>
              </a:ext>
            </a:extLst>
          </p:cNvPr>
          <p:cNvSpPr txBox="1"/>
          <p:nvPr/>
        </p:nvSpPr>
        <p:spPr>
          <a:xfrm>
            <a:off x="51611" y="18615"/>
            <a:ext cx="81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Orientations et déploiements stratégiques du CIC 1409</a:t>
            </a:r>
            <a:endParaRPr lang="fr-FR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81532C-6244-74FB-E0DE-F26CEAF59208}"/>
              </a:ext>
            </a:extLst>
          </p:cNvPr>
          <p:cNvSpPr txBox="1"/>
          <p:nvPr/>
        </p:nvSpPr>
        <p:spPr>
          <a:xfrm>
            <a:off x="6449098" y="4118100"/>
            <a:ext cx="189507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THERAP-</a:t>
            </a:r>
            <a:r>
              <a:rPr lang="fr-FR" sz="2800" b="1" i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2800" b="1" i="1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fr-FR" sz="2000" b="1" i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B463A40-458B-B3D2-2D0C-577CD4629FAC}"/>
              </a:ext>
            </a:extLst>
          </p:cNvPr>
          <p:cNvSpPr txBox="1"/>
          <p:nvPr/>
        </p:nvSpPr>
        <p:spPr>
          <a:xfrm>
            <a:off x="3563963" y="2415595"/>
            <a:ext cx="225254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DIAGNOST-</a:t>
            </a:r>
            <a:r>
              <a:rPr lang="fr-FR" sz="2800" b="1" i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2800" b="1" i="1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fr-FR" sz="2000" b="1" i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C495A4-B9D9-440E-1413-80D22D8775E5}"/>
              </a:ext>
            </a:extLst>
          </p:cNvPr>
          <p:cNvSpPr txBox="1"/>
          <p:nvPr/>
        </p:nvSpPr>
        <p:spPr>
          <a:xfrm>
            <a:off x="9254383" y="2510898"/>
            <a:ext cx="198002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PEDIATR-</a:t>
            </a:r>
            <a:r>
              <a:rPr lang="fr-FR" sz="2800" b="1" i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2800" b="1" i="1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fr-FR" sz="2000" b="1" i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A3BBAD61-792A-5535-B0D8-3EF525DD34F3}"/>
              </a:ext>
            </a:extLst>
          </p:cNvPr>
          <p:cNvSpPr/>
          <p:nvPr/>
        </p:nvSpPr>
        <p:spPr>
          <a:xfrm rot="8757633">
            <a:off x="5452097" y="2082524"/>
            <a:ext cx="855025" cy="235635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E1ABFBC1-26C0-36F4-1B42-9C345A639646}"/>
              </a:ext>
            </a:extLst>
          </p:cNvPr>
          <p:cNvSpPr/>
          <p:nvPr/>
        </p:nvSpPr>
        <p:spPr>
          <a:xfrm rot="5400000">
            <a:off x="6290060" y="2971346"/>
            <a:ext cx="1851822" cy="194625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068985CF-50E5-B8E9-AE49-5109671000DB}"/>
              </a:ext>
            </a:extLst>
          </p:cNvPr>
          <p:cNvSpPr/>
          <p:nvPr/>
        </p:nvSpPr>
        <p:spPr>
          <a:xfrm rot="2257245">
            <a:off x="8132203" y="1982541"/>
            <a:ext cx="702592" cy="221284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788376-04D5-E81A-FB51-50D043B48501}"/>
              </a:ext>
            </a:extLst>
          </p:cNvPr>
          <p:cNvSpPr txBox="1"/>
          <p:nvPr/>
        </p:nvSpPr>
        <p:spPr>
          <a:xfrm>
            <a:off x="7990079" y="4756074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BIOTHERAPIE</a:t>
            </a:r>
            <a:endParaRPr lang="fr-FR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519AB3D-7BE3-F638-3069-D41C51971BE3}"/>
              </a:ext>
            </a:extLst>
          </p:cNvPr>
          <p:cNvSpPr txBox="1"/>
          <p:nvPr/>
        </p:nvSpPr>
        <p:spPr>
          <a:xfrm>
            <a:off x="4063816" y="4764851"/>
            <a:ext cx="3068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THERAPIE INNOVANTE</a:t>
            </a:r>
            <a:endParaRPr lang="fr-FR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5953270-0A36-8C50-4A00-94972E7F78F9}"/>
              </a:ext>
            </a:extLst>
          </p:cNvPr>
          <p:cNvCxnSpPr/>
          <p:nvPr/>
        </p:nvCxnSpPr>
        <p:spPr>
          <a:xfrm>
            <a:off x="7195381" y="4995683"/>
            <a:ext cx="712301" cy="0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71539F0-A114-D6A9-F067-46153D6595F5}"/>
              </a:ext>
            </a:extLst>
          </p:cNvPr>
          <p:cNvSpPr txBox="1"/>
          <p:nvPr/>
        </p:nvSpPr>
        <p:spPr>
          <a:xfrm>
            <a:off x="4834164" y="5680243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PHARMACOLOGIE</a:t>
            </a:r>
            <a:endParaRPr lang="fr-FR" sz="20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122DA17-DA43-A888-ACA6-4B9B16D1FEE1}"/>
              </a:ext>
            </a:extLst>
          </p:cNvPr>
          <p:cNvSpPr txBox="1"/>
          <p:nvPr/>
        </p:nvSpPr>
        <p:spPr>
          <a:xfrm>
            <a:off x="7596380" y="5514593"/>
            <a:ext cx="2677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PHYSIOLOGIE</a:t>
            </a:r>
          </a:p>
          <a:p>
            <a:pPr algn="ctr"/>
            <a:r>
              <a:rPr lang="fr-FR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INGENIERIE CELLULAIRE</a:t>
            </a:r>
            <a:endParaRPr lang="fr-FR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30261C6-0327-A35D-4FDC-05228B35CA2E}"/>
              </a:ext>
            </a:extLst>
          </p:cNvPr>
          <p:cNvCxnSpPr>
            <a:cxnSpLocks/>
            <a:stCxn id="14" idx="0"/>
            <a:endCxn id="22" idx="2"/>
          </p:cNvCxnSpPr>
          <p:nvPr/>
        </p:nvCxnSpPr>
        <p:spPr>
          <a:xfrm flipV="1">
            <a:off x="8935048" y="5217739"/>
            <a:ext cx="198934" cy="296854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7C9EA1B-EE51-6834-682A-DA5976ECA1FB}"/>
              </a:ext>
            </a:extLst>
          </p:cNvPr>
          <p:cNvCxnSpPr>
            <a:cxnSpLocks/>
          </p:cNvCxnSpPr>
          <p:nvPr/>
        </p:nvCxnSpPr>
        <p:spPr>
          <a:xfrm>
            <a:off x="5762079" y="5281101"/>
            <a:ext cx="0" cy="358046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E2C62066-8A5D-EC25-AC17-6D5FCA9AE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281"/>
          <a:stretch/>
        </p:blipFill>
        <p:spPr>
          <a:xfrm>
            <a:off x="9597545" y="701078"/>
            <a:ext cx="1797978" cy="646332"/>
          </a:xfrm>
          <a:prstGeom prst="rect">
            <a:avLst/>
          </a:prstGeom>
        </p:spPr>
      </p:pic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0651636D-5DEC-EE7B-2B0C-917748A1C6A5}"/>
              </a:ext>
            </a:extLst>
          </p:cNvPr>
          <p:cNvSpPr/>
          <p:nvPr/>
        </p:nvSpPr>
        <p:spPr>
          <a:xfrm>
            <a:off x="1159114" y="2268356"/>
            <a:ext cx="293660" cy="2630891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6" descr="Renault 5 electric 2024 : le come-back de la star de la pop culture -  mesinfos">
            <a:extLst>
              <a:ext uri="{FF2B5EF4-FFF2-40B4-BE49-F238E27FC236}">
                <a16:creationId xmlns:a16="http://schemas.microsoft.com/office/drawing/2014/main" id="{777086E9-2EF8-17B8-99CB-B85F42BA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6" y="5023252"/>
            <a:ext cx="2159094" cy="1209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234484C-25F0-C63A-8E98-4F3B79435A83}"/>
              </a:ext>
            </a:extLst>
          </p:cNvPr>
          <p:cNvSpPr txBox="1"/>
          <p:nvPr/>
        </p:nvSpPr>
        <p:spPr>
          <a:xfrm rot="20085709">
            <a:off x="2993756" y="2221329"/>
            <a:ext cx="86433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NORD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FB56C82-93AD-7EDB-7B44-89E5756C2A6C}"/>
              </a:ext>
            </a:extLst>
          </p:cNvPr>
          <p:cNvSpPr txBox="1"/>
          <p:nvPr/>
        </p:nvSpPr>
        <p:spPr>
          <a:xfrm>
            <a:off x="2663475" y="2902185"/>
            <a:ext cx="3633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Recherche et Investigation Clinique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dédiée au diagnostic de précision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0007E4D-D046-D64A-6B33-F3B50565F4E6}"/>
              </a:ext>
            </a:extLst>
          </p:cNvPr>
          <p:cNvSpPr txBox="1"/>
          <p:nvPr/>
        </p:nvSpPr>
        <p:spPr>
          <a:xfrm rot="20085709">
            <a:off x="5324072" y="3893412"/>
            <a:ext cx="158248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CENTRE/IPC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23A806E-0929-A720-DB9D-335A106398B7}"/>
              </a:ext>
            </a:extLst>
          </p:cNvPr>
          <p:cNvSpPr txBox="1"/>
          <p:nvPr/>
        </p:nvSpPr>
        <p:spPr>
          <a:xfrm rot="20085709">
            <a:off x="7947226" y="2372916"/>
            <a:ext cx="208262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TIMONE ENFANT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4E0D76E-C9BC-3929-AF6B-0A97C71D9CBF}"/>
              </a:ext>
            </a:extLst>
          </p:cNvPr>
          <p:cNvCxnSpPr/>
          <p:nvPr/>
        </p:nvCxnSpPr>
        <p:spPr>
          <a:xfrm>
            <a:off x="6945458" y="5864909"/>
            <a:ext cx="712301" cy="0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70222166-25D3-0D1C-25BF-1C839817C97A}"/>
              </a:ext>
            </a:extLst>
          </p:cNvPr>
          <p:cNvSpPr txBox="1"/>
          <p:nvPr/>
        </p:nvSpPr>
        <p:spPr>
          <a:xfrm>
            <a:off x="8675989" y="3101786"/>
            <a:ext cx="292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Plateforme de Recherche clinique dédiée à l’Enfant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BFC9CA6-B6C6-E491-F938-BB70C817E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56" y="935635"/>
            <a:ext cx="2323987" cy="1238993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B71C4AE6-540F-226D-150B-3378318F3E90}"/>
              </a:ext>
            </a:extLst>
          </p:cNvPr>
          <p:cNvSpPr txBox="1"/>
          <p:nvPr/>
        </p:nvSpPr>
        <p:spPr>
          <a:xfrm>
            <a:off x="108900" y="6310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1995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F1DB034-BB97-3A87-1B10-081FF1BD26DF}"/>
              </a:ext>
            </a:extLst>
          </p:cNvPr>
          <p:cNvSpPr txBox="1"/>
          <p:nvPr/>
        </p:nvSpPr>
        <p:spPr>
          <a:xfrm>
            <a:off x="145252" y="46833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2025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9E1C83-B930-B93A-3AA9-AB0C3ED42451}"/>
              </a:ext>
            </a:extLst>
          </p:cNvPr>
          <p:cNvSpPr txBox="1"/>
          <p:nvPr/>
        </p:nvSpPr>
        <p:spPr>
          <a:xfrm rot="16200000">
            <a:off x="2587938" y="5432463"/>
            <a:ext cx="226215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NEUROSCIENCES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AAB33C-FBD4-EDFC-B048-5548D718A5F7}"/>
              </a:ext>
            </a:extLst>
          </p:cNvPr>
          <p:cNvSpPr txBox="1"/>
          <p:nvPr/>
        </p:nvSpPr>
        <p:spPr>
          <a:xfrm>
            <a:off x="6219420" y="6356467"/>
            <a:ext cx="33265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IMMUNITE / INFLAMMATION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44DC1CA-A221-F789-E176-AA9DEE5EC066}"/>
              </a:ext>
            </a:extLst>
          </p:cNvPr>
          <p:cNvSpPr txBox="1"/>
          <p:nvPr/>
        </p:nvSpPr>
        <p:spPr>
          <a:xfrm rot="5400000">
            <a:off x="9574130" y="5446500"/>
            <a:ext cx="185178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361535" y="1541698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Intelligence Artificielle</a:t>
            </a:r>
            <a:endParaRPr lang="en-GB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2BA8FA9-6E3B-5D5F-E37A-11DC980ED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412" y="737379"/>
            <a:ext cx="1335284" cy="133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3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818FBA-81C5-93B1-EC6B-0DFF8D97D08D}"/>
              </a:ext>
            </a:extLst>
          </p:cNvPr>
          <p:cNvSpPr/>
          <p:nvPr/>
        </p:nvSpPr>
        <p:spPr>
          <a:xfrm>
            <a:off x="-14289" y="-12403"/>
            <a:ext cx="12206289" cy="83099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D4A9A9-E5E9-83EB-147D-04E435B29AD9}"/>
              </a:ext>
            </a:extLst>
          </p:cNvPr>
          <p:cNvSpPr txBox="1"/>
          <p:nvPr/>
        </p:nvSpPr>
        <p:spPr>
          <a:xfrm>
            <a:off x="93175" y="172262"/>
            <a:ext cx="5344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pratique : pour contacter le CIC </a:t>
            </a:r>
            <a:endParaRPr lang="fr-FR" sz="2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2DFD27-E5F4-D243-DAF3-A4132B90D398}"/>
              </a:ext>
            </a:extLst>
          </p:cNvPr>
          <p:cNvSpPr txBox="1"/>
          <p:nvPr/>
        </p:nvSpPr>
        <p:spPr>
          <a:xfrm>
            <a:off x="176302" y="1003259"/>
            <a:ext cx="1120691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+mj-ea"/>
                <a:ea typeface="+mj-ea"/>
              </a:rPr>
              <a:t>Contacter la cellule opérationnelle du CIC </a:t>
            </a:r>
          </a:p>
          <a:p>
            <a:endParaRPr lang="fr-FR" sz="2400" dirty="0">
              <a:solidFill>
                <a:srgbClr val="0070C0"/>
              </a:solidFill>
              <a:latin typeface="+mj-ea"/>
              <a:ea typeface="+mj-ea"/>
            </a:endParaRPr>
          </a:p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Responsables : 	Centre = Laurence </a:t>
            </a:r>
            <a:r>
              <a:rPr lang="fr-FR" sz="2400" dirty="0" err="1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Attolini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 :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laurence.attolini@ap-hm.fr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 </a:t>
            </a:r>
          </a:p>
          <a:p>
            <a:endParaRPr lang="fr-FR" sz="2400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			Nord =  Laurie </a:t>
            </a:r>
            <a:r>
              <a:rPr lang="fr-FR" sz="2400" dirty="0" err="1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Pahus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 :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laurie.pahus@ap-hm.fr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 </a:t>
            </a:r>
          </a:p>
          <a:p>
            <a:endParaRPr lang="fr-FR" sz="2400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endParaRPr lang="fr-FR" sz="2400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endParaRPr lang="fr-FR" sz="2400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fr-FR" sz="2400" dirty="0">
                <a:solidFill>
                  <a:srgbClr val="0070C0"/>
                </a:solidFill>
                <a:latin typeface="+mj-ea"/>
                <a:ea typeface="+mj-ea"/>
              </a:rPr>
              <a:t>Si au décours de votre Master 1, un stage M2 en recherche clinique au CIC vous</a:t>
            </a:r>
          </a:p>
          <a:p>
            <a:r>
              <a:rPr lang="fr-FR" sz="2400" dirty="0">
                <a:solidFill>
                  <a:srgbClr val="0070C0"/>
                </a:solidFill>
                <a:latin typeface="+mj-ea"/>
                <a:ea typeface="+mj-ea"/>
              </a:rPr>
              <a:t>intéresse :</a:t>
            </a:r>
          </a:p>
          <a:p>
            <a:r>
              <a:rPr lang="fr-FR" sz="2400" dirty="0">
                <a:solidFill>
                  <a:srgbClr val="0070C0"/>
                </a:solidFill>
                <a:latin typeface="+mj-ea"/>
                <a:ea typeface="+mj-ea"/>
              </a:rPr>
              <a:t>=&gt; </a:t>
            </a:r>
            <a:r>
              <a:rPr lang="fr-FR" sz="2400" b="1" dirty="0">
                <a:solidFill>
                  <a:srgbClr val="0070C0"/>
                </a:solidFill>
                <a:latin typeface="+mj-ea"/>
                <a:ea typeface="+mj-ea"/>
              </a:rPr>
              <a:t>Nous contacter le plus tôt possible +++ (idéalement courant M1) </a:t>
            </a:r>
            <a:r>
              <a:rPr lang="fr-FR" sz="2400" dirty="0">
                <a:solidFill>
                  <a:srgbClr val="0070C0"/>
                </a:solidFill>
                <a:latin typeface="+mj-ea"/>
                <a:ea typeface="+mj-ea"/>
              </a:rPr>
              <a:t>car </a:t>
            </a:r>
          </a:p>
          <a:p>
            <a:r>
              <a:rPr lang="fr-FR" sz="2400" dirty="0">
                <a:solidFill>
                  <a:srgbClr val="0070C0"/>
                </a:solidFill>
                <a:latin typeface="+mj-ea"/>
                <a:ea typeface="+mj-ea"/>
              </a:rPr>
              <a:t>=&gt; Financement à anticiper</a:t>
            </a:r>
          </a:p>
          <a:p>
            <a:r>
              <a:rPr lang="fr-FR" sz="2400" dirty="0">
                <a:solidFill>
                  <a:srgbClr val="0070C0"/>
                </a:solidFill>
                <a:latin typeface="+mj-ea"/>
                <a:ea typeface="+mj-ea"/>
              </a:rPr>
              <a:t>=&gt; 1 à 2 places seulement disponibles au CIC PT ..</a:t>
            </a:r>
          </a:p>
        </p:txBody>
      </p:sp>
    </p:spTree>
    <p:extLst>
      <p:ext uri="{BB962C8B-B14F-4D97-AF65-F5344CB8AC3E}">
        <p14:creationId xmlns:p14="http://schemas.microsoft.com/office/powerpoint/2010/main" val="3847394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94459CCA-AFFE-6B34-4B34-13EEAE9DBBF5}"/>
              </a:ext>
            </a:extLst>
          </p:cNvPr>
          <p:cNvSpPr/>
          <p:nvPr/>
        </p:nvSpPr>
        <p:spPr>
          <a:xfrm>
            <a:off x="-7145" y="-23915"/>
            <a:ext cx="12206289" cy="5566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>
              <a:latin typeface="+mn-ea"/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B34269B-69F1-C240-8E08-63AD4D62B496}"/>
              </a:ext>
            </a:extLst>
          </p:cNvPr>
          <p:cNvSpPr txBox="1"/>
          <p:nvPr/>
        </p:nvSpPr>
        <p:spPr>
          <a:xfrm>
            <a:off x="51611" y="18615"/>
            <a:ext cx="8512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n-ea"/>
              </a:rPr>
              <a:t>A quoi sert un Centre d’Investigations Cliniques </a:t>
            </a:r>
            <a:endParaRPr lang="fr-FR" sz="2800" i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BD71D9-EDE8-1C6C-42F3-D1986F7B14B0}"/>
              </a:ext>
            </a:extLst>
          </p:cNvPr>
          <p:cNvSpPr txBox="1"/>
          <p:nvPr/>
        </p:nvSpPr>
        <p:spPr>
          <a:xfrm>
            <a:off x="561110" y="887989"/>
            <a:ext cx="105606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effectLst/>
              </a:rPr>
              <a:t>Créés en 1992</a:t>
            </a:r>
            <a:r>
              <a:rPr lang="fr-FR" sz="2000" dirty="0">
                <a:effectLst/>
              </a:rPr>
              <a:t>, les centres d’investigation clinique (CIC) de l’Inserm offrent aux chercheurs et cliniciens les ressources nécessaires pour </a:t>
            </a:r>
            <a:r>
              <a:rPr lang="fr-FR" sz="2000" b="1" dirty="0">
                <a:effectLst/>
              </a:rPr>
              <a:t>transférer au profit des malades les résultats de la recherche fondamentale</a:t>
            </a:r>
            <a:r>
              <a:rPr lang="fr-FR" sz="2000" dirty="0">
                <a:effectLst/>
              </a:rPr>
              <a:t>. </a:t>
            </a:r>
          </a:p>
          <a:p>
            <a:pPr algn="just"/>
            <a:r>
              <a:rPr lang="fr-FR" sz="2000" dirty="0">
                <a:effectLst/>
              </a:rPr>
              <a:t>Cette étape de la recherche où la connaissance et la technologie sont mobilisées au service de la santé se nomme la </a:t>
            </a:r>
            <a:r>
              <a:rPr lang="fr-FR" sz="2000" b="1" dirty="0">
                <a:effectLst/>
              </a:rPr>
              <a:t>recherche clinique translationnelle</a:t>
            </a:r>
            <a:r>
              <a:rPr lang="fr-FR" sz="2000" dirty="0">
                <a:effectLst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8B5C4C-ABEA-6DCE-23B5-C2A9F8C16E4F}"/>
              </a:ext>
            </a:extLst>
          </p:cNvPr>
          <p:cNvSpPr txBox="1"/>
          <p:nvPr/>
        </p:nvSpPr>
        <p:spPr>
          <a:xfrm>
            <a:off x="654627" y="3002973"/>
            <a:ext cx="10467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effectLst/>
              </a:rPr>
              <a:t>Les CIC </a:t>
            </a:r>
            <a:r>
              <a:rPr lang="fr-FR" sz="2000" dirty="0">
                <a:effectLst/>
              </a:rPr>
              <a:t>prennent en charge des recherches sur 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</a:rPr>
              <a:t>la personne humaine, saine ou malade, dans le cadre d’</a:t>
            </a:r>
            <a:r>
              <a:rPr lang="fr-FR" sz="2000" dirty="0">
                <a:effectLst/>
                <a:hlinkClick r:id="rId2"/>
              </a:rPr>
              <a:t>essais cliniques</a:t>
            </a:r>
            <a:r>
              <a:rPr lang="fr-FR" sz="2000" dirty="0">
                <a:effectLst/>
              </a:rPr>
              <a:t> ou d’</a:t>
            </a:r>
            <a:r>
              <a:rPr lang="fr-FR" sz="2000" dirty="0">
                <a:effectLst/>
                <a:hlinkClick r:id="rId3"/>
              </a:rPr>
              <a:t>études épidémiologiques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</a:rPr>
              <a:t>des </a:t>
            </a:r>
            <a:r>
              <a:rPr lang="fr-FR" sz="2000" b="1" dirty="0">
                <a:effectLst/>
              </a:rPr>
              <a:t>données de santé</a:t>
            </a:r>
            <a:endParaRPr lang="fr-F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</a:rPr>
              <a:t>des collections d’</a:t>
            </a:r>
            <a:r>
              <a:rPr lang="fr-FR" sz="2000" b="1" dirty="0">
                <a:effectLst/>
              </a:rPr>
              <a:t>échantillons biologiques</a:t>
            </a:r>
            <a:endParaRPr lang="fr-F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</a:rPr>
              <a:t>des outils en </a:t>
            </a:r>
            <a:r>
              <a:rPr lang="fr-FR" sz="2000" b="1" dirty="0">
                <a:effectLst/>
              </a:rPr>
              <a:t>technologie pour la santé</a:t>
            </a:r>
            <a:endParaRPr lang="fr-FR" sz="2000" dirty="0">
              <a:effectLst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4A027A-02C8-5CCC-4A9D-70F81E23F0AC}"/>
              </a:ext>
            </a:extLst>
          </p:cNvPr>
          <p:cNvSpPr txBox="1"/>
          <p:nvPr/>
        </p:nvSpPr>
        <p:spPr>
          <a:xfrm>
            <a:off x="654627" y="5425733"/>
            <a:ext cx="10467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effectLst/>
              </a:rPr>
              <a:t>Le CIC </a:t>
            </a:r>
            <a:r>
              <a:rPr lang="fr-FR" sz="2000" dirty="0">
                <a:effectLst/>
              </a:rPr>
              <a:t>est à l’interface de nombreux partenaires académiques dans un environnement de recherche dont il s’inspire pour mener sa politique d’innovation et sa stratégie de déploiement</a:t>
            </a:r>
          </a:p>
        </p:txBody>
      </p:sp>
    </p:spTree>
    <p:extLst>
      <p:ext uri="{BB962C8B-B14F-4D97-AF65-F5344CB8AC3E}">
        <p14:creationId xmlns:p14="http://schemas.microsoft.com/office/powerpoint/2010/main" val="20007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94459CCA-AFFE-6B34-4B34-13EEAE9DBBF5}"/>
              </a:ext>
            </a:extLst>
          </p:cNvPr>
          <p:cNvSpPr/>
          <p:nvPr/>
        </p:nvSpPr>
        <p:spPr>
          <a:xfrm>
            <a:off x="-7145" y="-23915"/>
            <a:ext cx="12206289" cy="5566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>
              <a:latin typeface="+mn-ea"/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B34269B-69F1-C240-8E08-63AD4D62B496}"/>
              </a:ext>
            </a:extLst>
          </p:cNvPr>
          <p:cNvSpPr txBox="1"/>
          <p:nvPr/>
        </p:nvSpPr>
        <p:spPr>
          <a:xfrm>
            <a:off x="51611" y="18615"/>
            <a:ext cx="8635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n-ea"/>
              </a:rPr>
              <a:t>Les Centre d’Investigations Cliniques à Marseille </a:t>
            </a:r>
            <a:endParaRPr lang="fr-FR" sz="2800" i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26E1E6-BABA-16D0-E1A0-2FC1AAF5AC1D}"/>
              </a:ext>
            </a:extLst>
          </p:cNvPr>
          <p:cNvSpPr txBox="1"/>
          <p:nvPr/>
        </p:nvSpPr>
        <p:spPr>
          <a:xfrm>
            <a:off x="561110" y="887989"/>
            <a:ext cx="10560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effectLst/>
              </a:rPr>
              <a:t>Hébergé </a:t>
            </a:r>
            <a:r>
              <a:rPr lang="fr-FR" sz="2000" dirty="0">
                <a:effectLst/>
              </a:rPr>
              <a:t>par les hôpitaux universitaires de Marseille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5EFD97-F6C6-03C8-34FE-6DB726356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36" y="1654512"/>
            <a:ext cx="3281372" cy="28434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BB64EA-CADC-28A7-DD08-6F7C233A7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2"/>
          <a:stretch/>
        </p:blipFill>
        <p:spPr>
          <a:xfrm>
            <a:off x="3672564" y="1654512"/>
            <a:ext cx="3961272" cy="28546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CD314BF-8804-D9F0-049C-FB5E5F94D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5"/>
          <a:stretch/>
        </p:blipFill>
        <p:spPr>
          <a:xfrm>
            <a:off x="7785693" y="1654512"/>
            <a:ext cx="4166971" cy="287487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9CE6B0A-91C8-C5A5-5912-3A2513F3F012}"/>
              </a:ext>
            </a:extLst>
          </p:cNvPr>
          <p:cNvSpPr txBox="1"/>
          <p:nvPr/>
        </p:nvSpPr>
        <p:spPr>
          <a:xfrm>
            <a:off x="1079963" y="1654512"/>
            <a:ext cx="16001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CONCEPTION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A35964-C727-9A14-B672-5D4D43467C9C}"/>
              </a:ext>
            </a:extLst>
          </p:cNvPr>
          <p:cNvSpPr txBox="1"/>
          <p:nvPr/>
        </p:nvSpPr>
        <p:spPr>
          <a:xfrm>
            <a:off x="5098610" y="1643378"/>
            <a:ext cx="9973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TIMONE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405955E-D299-8BD6-998A-3601101D1460}"/>
              </a:ext>
            </a:extLst>
          </p:cNvPr>
          <p:cNvSpPr txBox="1"/>
          <p:nvPr/>
        </p:nvSpPr>
        <p:spPr>
          <a:xfrm>
            <a:off x="9461854" y="1654512"/>
            <a:ext cx="8146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NORD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B60AE9-0BC1-655D-5F15-B4F9D220C3C4}"/>
              </a:ext>
            </a:extLst>
          </p:cNvPr>
          <p:cNvSpPr txBox="1"/>
          <p:nvPr/>
        </p:nvSpPr>
        <p:spPr>
          <a:xfrm>
            <a:off x="3007477" y="4951021"/>
            <a:ext cx="198964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CIC CENTRE</a:t>
            </a:r>
          </a:p>
          <a:p>
            <a:pPr algn="ctr"/>
            <a:r>
              <a:rPr lang="fr-FR" dirty="0"/>
              <a:t>CIC PEDIATRIQUE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4CC069B-9285-F5A3-5883-6508DC57CC92}"/>
              </a:ext>
            </a:extLst>
          </p:cNvPr>
          <p:cNvSpPr txBox="1"/>
          <p:nvPr/>
        </p:nvSpPr>
        <p:spPr>
          <a:xfrm>
            <a:off x="9319495" y="4895804"/>
            <a:ext cx="12410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CIC NORD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4A80E07D-AA34-F7A6-6D42-81E826BEC9CF}"/>
              </a:ext>
            </a:extLst>
          </p:cNvPr>
          <p:cNvSpPr/>
          <p:nvPr/>
        </p:nvSpPr>
        <p:spPr bwMode="auto">
          <a:xfrm rot="5400000">
            <a:off x="3743322" y="1078723"/>
            <a:ext cx="369332" cy="730270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D858D6C7-0CC8-4150-2FFA-6E2977FAF13E}"/>
              </a:ext>
            </a:extLst>
          </p:cNvPr>
          <p:cNvSpPr/>
          <p:nvPr/>
        </p:nvSpPr>
        <p:spPr bwMode="auto">
          <a:xfrm rot="5400000">
            <a:off x="9684512" y="2646591"/>
            <a:ext cx="369332" cy="41669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2DF4C2-6D04-D4AA-A6A4-87B2219A3F87}"/>
              </a:ext>
            </a:extLst>
          </p:cNvPr>
          <p:cNvSpPr txBox="1"/>
          <p:nvPr/>
        </p:nvSpPr>
        <p:spPr>
          <a:xfrm>
            <a:off x="561109" y="5970011"/>
            <a:ext cx="10560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/>
              <a:t>Sous une triple tutelle </a:t>
            </a:r>
            <a:r>
              <a:rPr lang="fr-FR" sz="2000" b="1" dirty="0"/>
              <a:t>: DGOS, Inserm et AMU (conventions)</a:t>
            </a:r>
            <a:endParaRPr lang="fr-F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5107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808DF033-1234-1575-D7D1-7163B70C462D}"/>
              </a:ext>
            </a:extLst>
          </p:cNvPr>
          <p:cNvSpPr txBox="1"/>
          <p:nvPr/>
        </p:nvSpPr>
        <p:spPr>
          <a:xfrm>
            <a:off x="7469213" y="860991"/>
            <a:ext cx="3078087" cy="5539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500" b="1" dirty="0">
                <a:latin typeface="+mn-ea"/>
              </a:rPr>
              <a:t>P</a:t>
            </a:r>
            <a:r>
              <a:rPr lang="fr-FR" sz="1500" b="1" baseline="30000" dirty="0">
                <a:latin typeface="+mn-ea"/>
              </a:rPr>
              <a:t>r</a:t>
            </a:r>
            <a:r>
              <a:rPr lang="fr-FR" sz="1500" b="1" dirty="0">
                <a:latin typeface="+mn-ea"/>
              </a:rPr>
              <a:t> Thomas CUNY</a:t>
            </a:r>
          </a:p>
          <a:p>
            <a:pPr algn="ctr"/>
            <a:r>
              <a:rPr lang="fr-FR" sz="1500" dirty="0">
                <a:latin typeface="+mn-ea"/>
              </a:rPr>
              <a:t>Médecin coordonnateur CIC 1409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1ACAA86-6BCD-F3AC-3454-7BF11A166742}"/>
              </a:ext>
            </a:extLst>
          </p:cNvPr>
          <p:cNvSpPr txBox="1"/>
          <p:nvPr/>
        </p:nvSpPr>
        <p:spPr>
          <a:xfrm>
            <a:off x="1863708" y="996600"/>
            <a:ext cx="2300631" cy="5539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500" b="1" dirty="0">
                <a:latin typeface="+mn-ea"/>
              </a:rPr>
              <a:t>M</a:t>
            </a:r>
            <a:r>
              <a:rPr lang="fr-FR" sz="1500" b="1" baseline="30000" dirty="0">
                <a:latin typeface="+mn-ea"/>
              </a:rPr>
              <a:t>me</a:t>
            </a:r>
            <a:r>
              <a:rPr lang="fr-FR" sz="1500" b="1" dirty="0">
                <a:latin typeface="+mn-ea"/>
              </a:rPr>
              <a:t> Mathilde LEFEVRE</a:t>
            </a:r>
          </a:p>
          <a:p>
            <a:pPr algn="ctr"/>
            <a:r>
              <a:rPr lang="fr-FR" sz="1500" dirty="0">
                <a:latin typeface="+mn-ea"/>
              </a:rPr>
              <a:t>Directrice DRS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E5AA2157-A795-60B5-DFB3-A7D260981CDB}"/>
              </a:ext>
            </a:extLst>
          </p:cNvPr>
          <p:cNvCxnSpPr>
            <a:cxnSpLocks/>
            <a:stCxn id="29" idx="1"/>
            <a:endCxn id="3" idx="1"/>
          </p:cNvCxnSpPr>
          <p:nvPr/>
        </p:nvCxnSpPr>
        <p:spPr>
          <a:xfrm flipH="1">
            <a:off x="4341264" y="1137990"/>
            <a:ext cx="3127949" cy="6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F84B98F0-74DA-850B-97BB-7E69339EDDB2}"/>
              </a:ext>
            </a:extLst>
          </p:cNvPr>
          <p:cNvCxnSpPr>
            <a:cxnSpLocks/>
            <a:stCxn id="134" idx="2"/>
          </p:cNvCxnSpPr>
          <p:nvPr/>
        </p:nvCxnSpPr>
        <p:spPr>
          <a:xfrm flipH="1">
            <a:off x="6011315" y="1629095"/>
            <a:ext cx="8720" cy="1994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EA19130-2789-7CBA-BA66-DCA81D6BAA79}"/>
              </a:ext>
            </a:extLst>
          </p:cNvPr>
          <p:cNvCxnSpPr>
            <a:cxnSpLocks/>
          </p:cNvCxnSpPr>
          <p:nvPr/>
        </p:nvCxnSpPr>
        <p:spPr>
          <a:xfrm flipH="1">
            <a:off x="5005670" y="1831136"/>
            <a:ext cx="1005643" cy="440223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AC86E703-6754-5390-540D-015707A8178B}"/>
              </a:ext>
            </a:extLst>
          </p:cNvPr>
          <p:cNvSpPr txBox="1"/>
          <p:nvPr/>
        </p:nvSpPr>
        <p:spPr>
          <a:xfrm>
            <a:off x="2477566" y="650715"/>
            <a:ext cx="9557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i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Stratégie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76CAFAB-4314-0229-876B-3EEDADF7B4EA}"/>
              </a:ext>
            </a:extLst>
          </p:cNvPr>
          <p:cNvSpPr txBox="1"/>
          <p:nvPr/>
        </p:nvSpPr>
        <p:spPr>
          <a:xfrm>
            <a:off x="8030643" y="1447679"/>
            <a:ext cx="20601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i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Animation scientifique</a:t>
            </a:r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24D512BA-445E-215C-C149-E18264AB6C88}"/>
              </a:ext>
            </a:extLst>
          </p:cNvPr>
          <p:cNvCxnSpPr>
            <a:cxnSpLocks/>
          </p:cNvCxnSpPr>
          <p:nvPr/>
        </p:nvCxnSpPr>
        <p:spPr>
          <a:xfrm>
            <a:off x="6011314" y="1831136"/>
            <a:ext cx="1114305" cy="470415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1C78D2EA-A0F4-8428-2E9B-D2AE66EBCF4D}"/>
              </a:ext>
            </a:extLst>
          </p:cNvPr>
          <p:cNvGrpSpPr/>
          <p:nvPr/>
        </p:nvGrpSpPr>
        <p:grpSpPr>
          <a:xfrm>
            <a:off x="212749" y="2480300"/>
            <a:ext cx="6248241" cy="3270510"/>
            <a:chOff x="212749" y="2480300"/>
            <a:chExt cx="6248241" cy="3270510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296E7B4-189A-7611-D452-BAA691658024}"/>
                </a:ext>
              </a:extLst>
            </p:cNvPr>
            <p:cNvSpPr txBox="1"/>
            <p:nvPr/>
          </p:nvSpPr>
          <p:spPr>
            <a:xfrm>
              <a:off x="1990234" y="2480300"/>
              <a:ext cx="2210863" cy="323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500" i="1" dirty="0">
                  <a:solidFill>
                    <a:srgbClr val="0070C0"/>
                  </a:solidFill>
                  <a:latin typeface="+mn-ea"/>
                </a:rPr>
                <a:t>Module Plurithématique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E67E562-747D-7C27-5656-60E7165777A9}"/>
                </a:ext>
              </a:extLst>
            </p:cNvPr>
            <p:cNvSpPr txBox="1"/>
            <p:nvPr/>
          </p:nvSpPr>
          <p:spPr>
            <a:xfrm>
              <a:off x="212749" y="3489744"/>
              <a:ext cx="1308371" cy="10156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accent1"/>
                  </a:solidFill>
                  <a:latin typeface="+mn-ea"/>
                </a:rPr>
                <a:t>Site NORD</a:t>
              </a:r>
            </a:p>
            <a:p>
              <a:pPr algn="ctr"/>
              <a:endParaRPr lang="fr-FR" sz="1500" dirty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fr-FR" sz="1500" dirty="0">
                  <a:latin typeface="+mn-ea"/>
                </a:rPr>
                <a:t>P</a:t>
              </a:r>
              <a:r>
                <a:rPr lang="fr-FR" sz="1500" baseline="30000" dirty="0">
                  <a:latin typeface="+mn-ea"/>
                </a:rPr>
                <a:t>r</a:t>
              </a:r>
              <a:r>
                <a:rPr lang="fr-FR" sz="1500" dirty="0">
                  <a:latin typeface="+mn-ea"/>
                </a:rPr>
                <a:t> D. </a:t>
              </a:r>
              <a:r>
                <a:rPr lang="fr-FR" sz="1500" dirty="0" err="1">
                  <a:latin typeface="+mn-ea"/>
                </a:rPr>
                <a:t>Boulate</a:t>
              </a:r>
              <a:endParaRPr lang="fr-FR" sz="1500" dirty="0">
                <a:latin typeface="+mn-ea"/>
              </a:endParaRPr>
            </a:p>
            <a:p>
              <a:pPr algn="ctr"/>
              <a:r>
                <a:rPr lang="fr-FR" sz="1500" dirty="0">
                  <a:latin typeface="+mn-ea"/>
                </a:rPr>
                <a:t>D</a:t>
              </a:r>
              <a:r>
                <a:rPr lang="fr-FR" sz="1500" baseline="30000" dirty="0">
                  <a:latin typeface="+mn-ea"/>
                </a:rPr>
                <a:t>r</a:t>
              </a:r>
              <a:r>
                <a:rPr lang="fr-FR" sz="1500" dirty="0">
                  <a:latin typeface="+mn-ea"/>
                </a:rPr>
                <a:t> L. </a:t>
              </a:r>
              <a:r>
                <a:rPr lang="fr-FR" sz="1500" dirty="0" err="1">
                  <a:latin typeface="+mn-ea"/>
                </a:rPr>
                <a:t>Pahus</a:t>
              </a:r>
              <a:endParaRPr lang="fr-FR" sz="1500" dirty="0">
                <a:latin typeface="+mn-ea"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50F3C66C-CCE0-3466-2FBD-D5CFB270F9AD}"/>
                </a:ext>
              </a:extLst>
            </p:cNvPr>
            <p:cNvSpPr txBox="1"/>
            <p:nvPr/>
          </p:nvSpPr>
          <p:spPr>
            <a:xfrm>
              <a:off x="1676298" y="3489744"/>
              <a:ext cx="1756738" cy="10156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accent1"/>
                  </a:solidFill>
                  <a:latin typeface="+mn-ea"/>
                </a:rPr>
                <a:t>Site CENTRE</a:t>
              </a:r>
            </a:p>
            <a:p>
              <a:pPr algn="ctr"/>
              <a:r>
                <a:rPr lang="fr-FR" sz="1500" i="1" dirty="0">
                  <a:solidFill>
                    <a:schemeClr val="accent1"/>
                  </a:solidFill>
                  <a:latin typeface="+mn-ea"/>
                </a:rPr>
                <a:t>Adulte</a:t>
              </a:r>
              <a:endParaRPr lang="fr-FR" sz="1500" i="1" dirty="0">
                <a:latin typeface="+mn-ea"/>
              </a:endParaRPr>
            </a:p>
            <a:p>
              <a:pPr algn="ctr"/>
              <a:r>
                <a:rPr lang="fr-FR" sz="1500" dirty="0">
                  <a:latin typeface="+mn-ea"/>
                </a:rPr>
                <a:t>P</a:t>
              </a:r>
              <a:r>
                <a:rPr lang="fr-FR" sz="1500" baseline="30000" dirty="0">
                  <a:latin typeface="+mn-ea"/>
                </a:rPr>
                <a:t>r</a:t>
              </a:r>
              <a:r>
                <a:rPr lang="fr-FR" sz="1500" dirty="0">
                  <a:latin typeface="+mn-ea"/>
                </a:rPr>
                <a:t> </a:t>
              </a:r>
              <a:r>
                <a:rPr lang="fr-FR" sz="1500" dirty="0" err="1">
                  <a:latin typeface="+mn-ea"/>
                </a:rPr>
                <a:t>T</a:t>
              </a:r>
              <a:r>
                <a:rPr lang="fr-FR" sz="1500" dirty="0">
                  <a:latin typeface="+mn-ea"/>
                </a:rPr>
                <a:t>. Cuny</a:t>
              </a:r>
            </a:p>
            <a:p>
              <a:pPr algn="ctr"/>
              <a:r>
                <a:rPr lang="fr-FR" sz="1500" dirty="0">
                  <a:latin typeface="+mn-ea"/>
                </a:rPr>
                <a:t>Dr M.-N. Lefevre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B256F86-DDC1-A9EE-7E38-5B76DBF387C0}"/>
                </a:ext>
              </a:extLst>
            </p:cNvPr>
            <p:cNvSpPr txBox="1"/>
            <p:nvPr/>
          </p:nvSpPr>
          <p:spPr>
            <a:xfrm>
              <a:off x="3540315" y="3489744"/>
              <a:ext cx="1404167" cy="12464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dirty="0">
                  <a:solidFill>
                    <a:srgbClr val="0070C0"/>
                  </a:solidFill>
                  <a:latin typeface="+mn-ea"/>
                </a:rPr>
                <a:t>Site CENTRE</a:t>
              </a:r>
            </a:p>
            <a:p>
              <a:pPr algn="ctr"/>
              <a:r>
                <a:rPr lang="fr-FR" sz="1500" i="1" dirty="0">
                  <a:solidFill>
                    <a:srgbClr val="0070C0"/>
                  </a:solidFill>
                  <a:latin typeface="+mn-ea"/>
                </a:rPr>
                <a:t>Enfant</a:t>
              </a:r>
              <a:endParaRPr lang="fr-FR" sz="1500" dirty="0">
                <a:solidFill>
                  <a:srgbClr val="0070C0"/>
                </a:solidFill>
                <a:latin typeface="+mn-ea"/>
              </a:endParaRPr>
            </a:p>
            <a:p>
              <a:pPr algn="ctr"/>
              <a:r>
                <a:rPr lang="fr-FR" sz="1500" dirty="0">
                  <a:solidFill>
                    <a:srgbClr val="0070C0"/>
                  </a:solidFill>
                  <a:latin typeface="+mn-ea"/>
                </a:rPr>
                <a:t>P</a:t>
              </a:r>
              <a:r>
                <a:rPr lang="fr-FR" sz="1500" baseline="30000" dirty="0">
                  <a:solidFill>
                    <a:srgbClr val="0070C0"/>
                  </a:solidFill>
                  <a:latin typeface="+mn-ea"/>
                </a:rPr>
                <a:t>r</a:t>
              </a:r>
              <a:r>
                <a:rPr lang="fr-FR" sz="1500" dirty="0">
                  <a:solidFill>
                    <a:srgbClr val="0070C0"/>
                  </a:solidFill>
                  <a:latin typeface="+mn-ea"/>
                </a:rPr>
                <a:t> A. Fabre</a:t>
              </a:r>
            </a:p>
            <a:p>
              <a:pPr algn="ctr"/>
              <a:r>
                <a:rPr lang="fr-FR" sz="1500" dirty="0">
                  <a:solidFill>
                    <a:srgbClr val="0070C0"/>
                  </a:solidFill>
                  <a:latin typeface="+mn-ea"/>
                </a:rPr>
                <a:t>Dr B. </a:t>
              </a:r>
              <a:r>
                <a:rPr lang="fr-FR" sz="1500" dirty="0" err="1">
                  <a:solidFill>
                    <a:srgbClr val="0070C0"/>
                  </a:solidFill>
                  <a:latin typeface="+mn-ea"/>
                </a:rPr>
                <a:t>Desnous</a:t>
              </a:r>
              <a:endParaRPr lang="fr-FR" sz="150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2EC0618D-6D8A-3032-BD06-11E558D9AA12}"/>
                </a:ext>
              </a:extLst>
            </p:cNvPr>
            <p:cNvSpPr txBox="1"/>
            <p:nvPr/>
          </p:nvSpPr>
          <p:spPr>
            <a:xfrm>
              <a:off x="5056823" y="3489743"/>
              <a:ext cx="1404167" cy="10156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accent1"/>
                  </a:solidFill>
                  <a:latin typeface="+mn-ea"/>
                </a:rPr>
                <a:t>IPC</a:t>
              </a:r>
            </a:p>
            <a:p>
              <a:pPr algn="ctr"/>
              <a:r>
                <a:rPr lang="fr-FR" sz="1500" dirty="0">
                  <a:solidFill>
                    <a:schemeClr val="accent1"/>
                  </a:solidFill>
                  <a:latin typeface="+mn-ea"/>
                </a:rPr>
                <a:t>(CLCC)</a:t>
              </a:r>
            </a:p>
            <a:p>
              <a:pPr algn="ctr"/>
              <a:endParaRPr lang="fr-FR" sz="1500" dirty="0">
                <a:latin typeface="+mn-ea"/>
              </a:endParaRPr>
            </a:p>
            <a:p>
              <a:pPr algn="ctr"/>
              <a:r>
                <a:rPr lang="fr-FR" sz="1500" dirty="0">
                  <a:latin typeface="+mn-ea"/>
                </a:rPr>
                <a:t>P</a:t>
              </a:r>
              <a:r>
                <a:rPr lang="fr-FR" sz="1500" baseline="30000" dirty="0">
                  <a:latin typeface="+mn-ea"/>
                </a:rPr>
                <a:t>r</a:t>
              </a:r>
              <a:r>
                <a:rPr lang="fr-FR" sz="1500" dirty="0">
                  <a:latin typeface="+mn-ea"/>
                </a:rPr>
                <a:t> E. Mitry</a:t>
              </a:r>
            </a:p>
          </p:txBody>
        </p:sp>
        <p:cxnSp>
          <p:nvCxnSpPr>
            <p:cNvPr id="94" name="Connecteur en angle 93">
              <a:extLst>
                <a:ext uri="{FF2B5EF4-FFF2-40B4-BE49-F238E27FC236}">
                  <a16:creationId xmlns:a16="http://schemas.microsoft.com/office/drawing/2014/main" id="{997B105D-C78B-4CA6-A733-1232E5B191DC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rot="10800000" flipV="1">
              <a:off x="838204" y="2641883"/>
              <a:ext cx="1152030" cy="697146"/>
            </a:xfrm>
            <a:prstGeom prst="bentConnector3">
              <a:avLst>
                <a:gd name="adj1" fmla="val 50000"/>
              </a:avLst>
            </a:prstGeom>
            <a:ln w="12700"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36987565-7C5F-B96A-65A9-CFEB6B2E5EE0}"/>
                </a:ext>
              </a:extLst>
            </p:cNvPr>
            <p:cNvCxnSpPr>
              <a:cxnSpLocks/>
            </p:cNvCxnSpPr>
            <p:nvPr/>
          </p:nvCxnSpPr>
          <p:spPr>
            <a:xfrm>
              <a:off x="2560681" y="3050877"/>
              <a:ext cx="0" cy="308583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42D52BE9-51E0-3BFE-2D08-9D8B160138C5}"/>
                </a:ext>
              </a:extLst>
            </p:cNvPr>
            <p:cNvCxnSpPr>
              <a:cxnSpLocks/>
            </p:cNvCxnSpPr>
            <p:nvPr/>
          </p:nvCxnSpPr>
          <p:spPr>
            <a:xfrm>
              <a:off x="4242398" y="3054537"/>
              <a:ext cx="0" cy="308583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en angle 104">
              <a:extLst>
                <a:ext uri="{FF2B5EF4-FFF2-40B4-BE49-F238E27FC236}">
                  <a16:creationId xmlns:a16="http://schemas.microsoft.com/office/drawing/2014/main" id="{330F7960-AD24-116F-EA1E-2617F05DB295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4201097" y="2641883"/>
              <a:ext cx="1537436" cy="697149"/>
            </a:xfrm>
            <a:prstGeom prst="bentConnector3">
              <a:avLst>
                <a:gd name="adj1" fmla="val 50000"/>
              </a:avLst>
            </a:prstGeom>
            <a:ln w="12700"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DB5C3385-D1B0-EEE3-3DBE-1B1AC7EAB3E2}"/>
                </a:ext>
              </a:extLst>
            </p:cNvPr>
            <p:cNvSpPr txBox="1"/>
            <p:nvPr/>
          </p:nvSpPr>
          <p:spPr>
            <a:xfrm>
              <a:off x="441176" y="5196812"/>
              <a:ext cx="79060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230 m</a:t>
              </a:r>
              <a:r>
                <a:rPr lang="fr-FR" sz="1500" baseline="300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2</a:t>
              </a:r>
            </a:p>
            <a:p>
              <a:r>
                <a:rPr lang="fr-FR" sz="1500" baseline="300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4 lits</a:t>
              </a:r>
              <a:endParaRPr lang="fr-FR" sz="1500" dirty="0">
                <a:solidFill>
                  <a:schemeClr val="bg2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2387580F-6AB8-04D7-9E52-1F3121B2AC77}"/>
                </a:ext>
              </a:extLst>
            </p:cNvPr>
            <p:cNvSpPr txBox="1"/>
            <p:nvPr/>
          </p:nvSpPr>
          <p:spPr>
            <a:xfrm>
              <a:off x="2198705" y="5196812"/>
              <a:ext cx="79060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270 m</a:t>
              </a:r>
              <a:r>
                <a:rPr lang="fr-FR" sz="1500" baseline="300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2</a:t>
              </a:r>
            </a:p>
            <a:p>
              <a:r>
                <a:rPr lang="fr-FR" sz="1500" baseline="300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4 lits</a:t>
              </a:r>
              <a:endParaRPr lang="fr-FR" sz="1500" dirty="0">
                <a:solidFill>
                  <a:schemeClr val="bg2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869AAFCB-C5A5-0E13-28EC-0D7D302B9C3F}"/>
                </a:ext>
              </a:extLst>
            </p:cNvPr>
            <p:cNvSpPr txBox="1"/>
            <p:nvPr/>
          </p:nvSpPr>
          <p:spPr>
            <a:xfrm>
              <a:off x="3850802" y="5196812"/>
              <a:ext cx="68320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36 m</a:t>
              </a:r>
              <a:r>
                <a:rPr lang="fr-FR" sz="1500" baseline="300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2</a:t>
              </a:r>
              <a:endParaRPr lang="fr-FR" sz="1500" dirty="0">
                <a:solidFill>
                  <a:schemeClr val="bg2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D8EA8059-3B21-9FA0-0CF7-61B4056F4060}"/>
                </a:ext>
              </a:extLst>
            </p:cNvPr>
            <p:cNvSpPr txBox="1"/>
            <p:nvPr/>
          </p:nvSpPr>
          <p:spPr>
            <a:xfrm>
              <a:off x="5378827" y="5196812"/>
              <a:ext cx="79060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132 m</a:t>
              </a:r>
              <a:r>
                <a:rPr lang="fr-FR" sz="1500" baseline="300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2</a:t>
              </a:r>
              <a:endParaRPr lang="fr-FR" sz="1500" dirty="0">
                <a:solidFill>
                  <a:schemeClr val="bg2">
                    <a:lumMod val="50000"/>
                  </a:schemeClr>
                </a:solidFill>
                <a:latin typeface="+mn-ea"/>
              </a:endParaRPr>
            </a:p>
          </p:txBody>
        </p: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487BDD52-5E20-1ADB-BC19-BCFB7A705047}"/>
                </a:ext>
              </a:extLst>
            </p:cNvPr>
            <p:cNvCxnSpPr>
              <a:cxnSpLocks/>
            </p:cNvCxnSpPr>
            <p:nvPr/>
          </p:nvCxnSpPr>
          <p:spPr>
            <a:xfrm>
              <a:off x="866934" y="4755846"/>
              <a:ext cx="0" cy="308583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AE44F0D5-E2D4-0AD6-7E3D-9749F1B17E4D}"/>
                </a:ext>
              </a:extLst>
            </p:cNvPr>
            <p:cNvCxnSpPr>
              <a:cxnSpLocks/>
            </p:cNvCxnSpPr>
            <p:nvPr/>
          </p:nvCxnSpPr>
          <p:spPr>
            <a:xfrm>
              <a:off x="2572837" y="4763035"/>
              <a:ext cx="0" cy="308583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C0815F75-82E2-5E36-5EA8-4D016A4C55CF}"/>
                </a:ext>
              </a:extLst>
            </p:cNvPr>
            <p:cNvCxnSpPr>
              <a:cxnSpLocks/>
            </p:cNvCxnSpPr>
            <p:nvPr/>
          </p:nvCxnSpPr>
          <p:spPr>
            <a:xfrm>
              <a:off x="4242398" y="4770224"/>
              <a:ext cx="0" cy="308583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6810E254-335A-8AF7-296F-FD2FA1D97F36}"/>
                </a:ext>
              </a:extLst>
            </p:cNvPr>
            <p:cNvCxnSpPr>
              <a:cxnSpLocks/>
            </p:cNvCxnSpPr>
            <p:nvPr/>
          </p:nvCxnSpPr>
          <p:spPr>
            <a:xfrm>
              <a:off x="5804584" y="4777413"/>
              <a:ext cx="0" cy="308583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ZoneTexte 133">
            <a:extLst>
              <a:ext uri="{FF2B5EF4-FFF2-40B4-BE49-F238E27FC236}">
                <a16:creationId xmlns:a16="http://schemas.microsoft.com/office/drawing/2014/main" id="{B0A0DBEA-8879-17AA-B572-B3EF70A6FBC8}"/>
              </a:ext>
            </a:extLst>
          </p:cNvPr>
          <p:cNvSpPr txBox="1"/>
          <p:nvPr/>
        </p:nvSpPr>
        <p:spPr>
          <a:xfrm>
            <a:off x="5260051" y="1305930"/>
            <a:ext cx="1519968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500" b="1" dirty="0">
                <a:latin typeface="+mn-ea"/>
              </a:rPr>
              <a:t>C.T.R mensuel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4459CCA-AFFE-6B34-4B34-13EEAE9DBBF5}"/>
              </a:ext>
            </a:extLst>
          </p:cNvPr>
          <p:cNvSpPr/>
          <p:nvPr/>
        </p:nvSpPr>
        <p:spPr>
          <a:xfrm>
            <a:off x="-7145" y="-23915"/>
            <a:ext cx="12206289" cy="5566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>
              <a:latin typeface="+mn-ea"/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B34269B-69F1-C240-8E08-63AD4D62B496}"/>
              </a:ext>
            </a:extLst>
          </p:cNvPr>
          <p:cNvSpPr txBox="1"/>
          <p:nvPr/>
        </p:nvSpPr>
        <p:spPr>
          <a:xfrm>
            <a:off x="51611" y="18615"/>
            <a:ext cx="6277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n-ea"/>
              </a:rPr>
              <a:t>Organisation du C.I.C. 1409 en 2025</a:t>
            </a:r>
            <a:endParaRPr lang="fr-FR" sz="2800" i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CB1D8B3-B394-C21B-0C4D-99E00299B4CE}"/>
              </a:ext>
            </a:extLst>
          </p:cNvPr>
          <p:cNvGrpSpPr/>
          <p:nvPr/>
        </p:nvGrpSpPr>
        <p:grpSpPr>
          <a:xfrm>
            <a:off x="6282484" y="2480300"/>
            <a:ext cx="6104374" cy="3931949"/>
            <a:chOff x="6282484" y="2480300"/>
            <a:chExt cx="6104374" cy="3931949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500EF10-B8CD-5663-D624-CFF04DA4EAD3}"/>
                </a:ext>
              </a:extLst>
            </p:cNvPr>
            <p:cNvSpPr txBox="1"/>
            <p:nvPr/>
          </p:nvSpPr>
          <p:spPr>
            <a:xfrm>
              <a:off x="7215176" y="2480300"/>
              <a:ext cx="4348459" cy="3231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i="1" dirty="0">
                  <a:solidFill>
                    <a:srgbClr val="00B050"/>
                  </a:solidFill>
                  <a:latin typeface="+mn-ea"/>
                </a:rPr>
                <a:t>Module Biothérapie</a:t>
              </a: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8B0EE508-DEAE-7A63-C02C-A610437948A0}"/>
                </a:ext>
              </a:extLst>
            </p:cNvPr>
            <p:cNvSpPr txBox="1"/>
            <p:nvPr/>
          </p:nvSpPr>
          <p:spPr>
            <a:xfrm>
              <a:off x="7215175" y="3500863"/>
              <a:ext cx="2009689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dirty="0">
                  <a:solidFill>
                    <a:srgbClr val="00B050"/>
                  </a:solidFill>
                  <a:latin typeface="+mn-ea"/>
                </a:rPr>
                <a:t>Biothérapie</a:t>
              </a:r>
            </a:p>
            <a:p>
              <a:pPr algn="ctr"/>
              <a:r>
                <a:rPr lang="fr-FR" sz="1500" dirty="0">
                  <a:solidFill>
                    <a:srgbClr val="00B050"/>
                  </a:solidFill>
                  <a:latin typeface="+mn-ea"/>
                </a:rPr>
                <a:t>Conception</a:t>
              </a:r>
            </a:p>
            <a:p>
              <a:pPr algn="ctr"/>
              <a:endParaRPr lang="fr-FR" sz="1500" dirty="0">
                <a:latin typeface="+mn-ea"/>
              </a:endParaRPr>
            </a:p>
            <a:p>
              <a:pPr algn="ctr"/>
              <a:r>
                <a:rPr lang="fr-FR" sz="1500" dirty="0">
                  <a:latin typeface="+mn-ea"/>
                </a:rPr>
                <a:t>P</a:t>
              </a:r>
              <a:r>
                <a:rPr lang="fr-FR" sz="1500" baseline="30000" dirty="0">
                  <a:latin typeface="+mn-ea"/>
                </a:rPr>
                <a:t>r</a:t>
              </a:r>
              <a:r>
                <a:rPr lang="fr-FR" sz="1500" dirty="0">
                  <a:latin typeface="+mn-ea"/>
                </a:rPr>
                <a:t> F. Sabatier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10193452-448E-2330-43A0-CFAE43AAFFF0}"/>
                </a:ext>
              </a:extLst>
            </p:cNvPr>
            <p:cNvSpPr txBox="1"/>
            <p:nvPr/>
          </p:nvSpPr>
          <p:spPr>
            <a:xfrm>
              <a:off x="9446886" y="3500863"/>
              <a:ext cx="2368869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dirty="0">
                  <a:solidFill>
                    <a:srgbClr val="00B050"/>
                  </a:solidFill>
                  <a:latin typeface="+mn-ea"/>
                </a:rPr>
                <a:t>Biothérapie</a:t>
              </a:r>
            </a:p>
            <a:p>
              <a:pPr algn="ctr"/>
              <a:r>
                <a:rPr lang="fr-FR" sz="1500" dirty="0">
                  <a:solidFill>
                    <a:srgbClr val="00B050"/>
                  </a:solidFill>
                  <a:latin typeface="+mn-ea"/>
                </a:rPr>
                <a:t>IPC (CLCC)</a:t>
              </a:r>
            </a:p>
            <a:p>
              <a:pPr algn="ctr"/>
              <a:endParaRPr lang="fr-FR" sz="1500" dirty="0">
                <a:latin typeface="+mn-ea"/>
              </a:endParaRPr>
            </a:p>
            <a:p>
              <a:pPr algn="ctr"/>
              <a:r>
                <a:rPr lang="fr-FR" sz="1500" dirty="0">
                  <a:latin typeface="+mn-ea"/>
                </a:rPr>
                <a:t>P</a:t>
              </a:r>
              <a:r>
                <a:rPr lang="fr-FR" sz="1500" baseline="30000" dirty="0">
                  <a:latin typeface="+mn-ea"/>
                </a:rPr>
                <a:t>r</a:t>
              </a:r>
              <a:r>
                <a:rPr lang="fr-FR" sz="1500" dirty="0">
                  <a:latin typeface="+mn-ea"/>
                </a:rPr>
                <a:t> C. </a:t>
              </a:r>
              <a:r>
                <a:rPr lang="fr-FR" sz="1500" dirty="0" err="1">
                  <a:latin typeface="+mn-ea"/>
                </a:rPr>
                <a:t>Chabannon</a:t>
              </a:r>
              <a:endParaRPr lang="fr-FR" sz="1500" dirty="0">
                <a:latin typeface="+mn-ea"/>
              </a:endParaRPr>
            </a:p>
          </p:txBody>
        </p: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F04A78BA-4B45-DBF8-AF8F-1A5D7E8546C8}"/>
                </a:ext>
              </a:extLst>
            </p:cNvPr>
            <p:cNvCxnSpPr>
              <a:cxnSpLocks/>
            </p:cNvCxnSpPr>
            <p:nvPr/>
          </p:nvCxnSpPr>
          <p:spPr>
            <a:xfrm>
              <a:off x="8212069" y="3068006"/>
              <a:ext cx="0" cy="308583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EF2BE41D-2EA9-0500-9ECC-EE982E4900F6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136" y="3068006"/>
              <a:ext cx="0" cy="308583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EE96BFF7-492F-E2E5-6E48-C011F22D0046}"/>
                </a:ext>
              </a:extLst>
            </p:cNvPr>
            <p:cNvSpPr txBox="1"/>
            <p:nvPr/>
          </p:nvSpPr>
          <p:spPr>
            <a:xfrm>
              <a:off x="6282484" y="5165754"/>
              <a:ext cx="6104374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/>
              <a:r>
                <a:rPr lang="fr-FR" sz="1500" kern="12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Plateformes de thérapie cellulaire et génique</a:t>
              </a:r>
            </a:p>
            <a:p>
              <a:pPr marL="0" algn="ctr" defTabSz="914400" rtl="0" eaLnBrk="1" latinLnBrk="0" hangingPunct="1"/>
              <a:r>
                <a:rPr lang="fr-FR" sz="1500" kern="12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(450 m</a:t>
              </a:r>
              <a:r>
                <a:rPr lang="fr-FR" sz="1500" kern="1200" baseline="300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2</a:t>
              </a:r>
              <a:r>
                <a:rPr lang="fr-FR" sz="1500" kern="12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 de salles blanches</a:t>
              </a:r>
            </a:p>
            <a:p>
              <a:pPr marL="0" algn="ctr" defTabSz="914400" rtl="0" eaLnBrk="1" latinLnBrk="0" hangingPunct="1"/>
              <a:r>
                <a:rPr lang="fr-FR" sz="1500" kern="12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1200 m</a:t>
              </a:r>
              <a:r>
                <a:rPr lang="fr-FR" sz="1500" kern="1200" baseline="300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2</a:t>
              </a:r>
              <a:r>
                <a:rPr lang="fr-FR" sz="1500" kern="12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 de locaux tertiaires et recherche)</a:t>
              </a:r>
            </a:p>
            <a:p>
              <a:pPr algn="ctr" defTabSz="914400" rtl="0" eaLnBrk="1" latinLnBrk="0" hangingPunct="1"/>
              <a:r>
                <a:rPr lang="fr-FR" sz="1500" dirty="0">
                  <a:solidFill>
                    <a:schemeClr val="bg2">
                      <a:lumMod val="50000"/>
                    </a:schemeClr>
                  </a:solidFill>
                  <a:latin typeface="+mn-ea"/>
                  <a:cs typeface="+mn-cs"/>
                  <a:sym typeface="Wingdings" panose="05000000000000000000" pitchFamily="2" charset="2"/>
                </a:rPr>
                <a:t>Partage d'expertise technico-règlementaire </a:t>
              </a:r>
            </a:p>
            <a:p>
              <a:pPr algn="ctr" defTabSz="914400" rtl="0" eaLnBrk="1" latinLnBrk="0" hangingPunct="1"/>
              <a:r>
                <a:rPr lang="fr-FR" sz="1500" dirty="0">
                  <a:solidFill>
                    <a:schemeClr val="bg2">
                      <a:lumMod val="50000"/>
                    </a:schemeClr>
                  </a:solidFill>
                  <a:latin typeface="+mn-ea"/>
                  <a:sym typeface="Wingdings" panose="05000000000000000000" pitchFamily="2" charset="2"/>
                </a:rPr>
                <a:t>C</a:t>
              </a:r>
              <a:r>
                <a:rPr lang="fr-FR" sz="1500" dirty="0">
                  <a:solidFill>
                    <a:schemeClr val="bg2">
                      <a:lumMod val="50000"/>
                    </a:schemeClr>
                  </a:solidFill>
                  <a:latin typeface="+mn-ea"/>
                  <a:cs typeface="+mn-cs"/>
                  <a:sym typeface="Wingdings" panose="05000000000000000000" pitchFamily="2" charset="2"/>
                </a:rPr>
                <a:t>omplémentarité thématique </a:t>
              </a:r>
              <a:endParaRPr lang="fr-FR" sz="1500" kern="1200" dirty="0">
                <a:solidFill>
                  <a:schemeClr val="bg2">
                    <a:lumMod val="50000"/>
                  </a:schemeClr>
                </a:solidFill>
                <a:latin typeface="+mn-ea"/>
                <a:cs typeface="+mn-cs"/>
              </a:endParaRPr>
            </a:p>
          </p:txBody>
        </p: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EE6F3D6C-D4D4-0AB2-151E-8709D1D25491}"/>
                </a:ext>
              </a:extLst>
            </p:cNvPr>
            <p:cNvCxnSpPr>
              <a:cxnSpLocks/>
            </p:cNvCxnSpPr>
            <p:nvPr/>
          </p:nvCxnSpPr>
          <p:spPr>
            <a:xfrm>
              <a:off x="8199297" y="4784602"/>
              <a:ext cx="0" cy="308583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1C21A044-C828-F071-249C-44B3BD525F12}"/>
                </a:ext>
              </a:extLst>
            </p:cNvPr>
            <p:cNvCxnSpPr>
              <a:cxnSpLocks/>
            </p:cNvCxnSpPr>
            <p:nvPr/>
          </p:nvCxnSpPr>
          <p:spPr>
            <a:xfrm>
              <a:off x="10596698" y="4791790"/>
              <a:ext cx="0" cy="308583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32BC2A7D-066E-FF95-5D49-73C443FDC1C5}"/>
                </a:ext>
              </a:extLst>
            </p:cNvPr>
            <p:cNvSpPr txBox="1"/>
            <p:nvPr/>
          </p:nvSpPr>
          <p:spPr>
            <a:xfrm>
              <a:off x="8378338" y="2969701"/>
              <a:ext cx="225414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b="1" dirty="0">
                  <a:latin typeface="+mn-ea"/>
                </a:rPr>
                <a:t>P</a:t>
              </a:r>
              <a:r>
                <a:rPr lang="fr-FR" sz="1500" b="1" baseline="30000" dirty="0">
                  <a:latin typeface="+mn-ea"/>
                </a:rPr>
                <a:t>r</a:t>
              </a:r>
              <a:r>
                <a:rPr lang="fr-FR" sz="1500" b="1" dirty="0">
                  <a:latin typeface="+mn-ea"/>
                </a:rPr>
                <a:t> Florence SABATIER</a:t>
              </a:r>
            </a:p>
          </p:txBody>
        </p:sp>
        <p:sp>
          <p:nvSpPr>
            <p:cNvPr id="12" name="Arc plein 11">
              <a:extLst>
                <a:ext uri="{FF2B5EF4-FFF2-40B4-BE49-F238E27FC236}">
                  <a16:creationId xmlns:a16="http://schemas.microsoft.com/office/drawing/2014/main" id="{23ABF5B0-6967-593A-E334-77E3484194EF}"/>
                </a:ext>
              </a:extLst>
            </p:cNvPr>
            <p:cNvSpPr/>
            <p:nvPr/>
          </p:nvSpPr>
          <p:spPr>
            <a:xfrm>
              <a:off x="8851470" y="3313618"/>
              <a:ext cx="966403" cy="742795"/>
            </a:xfrm>
            <a:prstGeom prst="blockArc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fr-FR" sz="15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DD958C0-E5A7-E815-0632-3BE12BA6A695}"/>
                </a:ext>
              </a:extLst>
            </p:cNvPr>
            <p:cNvSpPr/>
            <p:nvPr/>
          </p:nvSpPr>
          <p:spPr>
            <a:xfrm>
              <a:off x="8815476" y="3417453"/>
              <a:ext cx="984833" cy="5694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fr-FR" sz="1500" b="1" dirty="0">
                  <a:solidFill>
                    <a:srgbClr val="00B050"/>
                  </a:solidFill>
                  <a:latin typeface="+mn-ea"/>
                </a:rPr>
                <a:t>MTI</a:t>
              </a:r>
            </a:p>
          </p:txBody>
        </p: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69F4525-4B4D-C3AF-7949-82C835D8849A}"/>
              </a:ext>
            </a:extLst>
          </p:cNvPr>
          <p:cNvCxnSpPr>
            <a:cxnSpLocks/>
          </p:cNvCxnSpPr>
          <p:nvPr/>
        </p:nvCxnSpPr>
        <p:spPr>
          <a:xfrm>
            <a:off x="6009755" y="1152689"/>
            <a:ext cx="0" cy="1532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ccolade fermante 2"/>
          <p:cNvSpPr/>
          <p:nvPr/>
        </p:nvSpPr>
        <p:spPr>
          <a:xfrm>
            <a:off x="4127619" y="617190"/>
            <a:ext cx="213645" cy="1055439"/>
          </a:xfrm>
          <a:prstGeom prst="rightBrac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>
              <a:latin typeface="+mn-ea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78E517-AD89-2868-93D7-8A3031069EEC}"/>
              </a:ext>
            </a:extLst>
          </p:cNvPr>
          <p:cNvSpPr txBox="1"/>
          <p:nvPr/>
        </p:nvSpPr>
        <p:spPr>
          <a:xfrm>
            <a:off x="76502" y="6470053"/>
            <a:ext cx="378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*Responsable Opérations Cliniques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4684E8-EDD3-DBF2-D3FF-7AD4F5275B4E}"/>
              </a:ext>
            </a:extLst>
          </p:cNvPr>
          <p:cNvSpPr txBox="1"/>
          <p:nvPr/>
        </p:nvSpPr>
        <p:spPr>
          <a:xfrm>
            <a:off x="1576725" y="5720032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ROC*</a:t>
            </a:r>
          </a:p>
          <a:p>
            <a:pPr algn="ctr"/>
            <a:r>
              <a:rPr lang="fr-FR" sz="1400" dirty="0"/>
              <a:t>Dr Laurence </a:t>
            </a:r>
            <a:r>
              <a:rPr lang="fr-FR" sz="1400" dirty="0" err="1"/>
              <a:t>Attolini</a:t>
            </a:r>
            <a:endParaRPr lang="fr-FR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A60776-7FCE-09CF-88C5-A9C92D1D1559}"/>
              </a:ext>
            </a:extLst>
          </p:cNvPr>
          <p:cNvSpPr txBox="1"/>
          <p:nvPr/>
        </p:nvSpPr>
        <p:spPr>
          <a:xfrm>
            <a:off x="96228" y="5688163"/>
            <a:ext cx="1412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ROC*</a:t>
            </a:r>
          </a:p>
          <a:p>
            <a:pPr algn="ctr"/>
            <a:r>
              <a:rPr lang="fr-FR" sz="1400" dirty="0"/>
              <a:t>Dr Laurie </a:t>
            </a:r>
            <a:r>
              <a:rPr lang="fr-FR" sz="1400" dirty="0" err="1"/>
              <a:t>Pahus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9591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251784"/>
              </p:ext>
            </p:extLst>
          </p:nvPr>
        </p:nvGraphicFramePr>
        <p:xfrm>
          <a:off x="0" y="1209425"/>
          <a:ext cx="12035481" cy="500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2A1159-7CBF-8AE0-C612-E16C74F0C965}"/>
              </a:ext>
            </a:extLst>
          </p:cNvPr>
          <p:cNvSpPr/>
          <p:nvPr/>
        </p:nvSpPr>
        <p:spPr>
          <a:xfrm>
            <a:off x="-7145" y="-23915"/>
            <a:ext cx="12206289" cy="5566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n-e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FCA5A0-6457-DBE5-2D43-CE2D2A6E01C7}"/>
              </a:ext>
            </a:extLst>
          </p:cNvPr>
          <p:cNvSpPr txBox="1"/>
          <p:nvPr/>
        </p:nvSpPr>
        <p:spPr>
          <a:xfrm>
            <a:off x="51611" y="18615"/>
            <a:ext cx="504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Activités du CIC 1409 : 2023/2024</a:t>
            </a:r>
            <a:endParaRPr lang="fr-FR" sz="2400" i="1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759439" y="3973794"/>
            <a:ext cx="3147015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+mn-ea"/>
              </a:rPr>
              <a:t>9 protocoles OUVERTS MTI </a:t>
            </a:r>
            <a:endParaRPr lang="en-GB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1406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0882896"/>
              </p:ext>
            </p:extLst>
          </p:nvPr>
        </p:nvGraphicFramePr>
        <p:xfrm>
          <a:off x="5061584" y="575240"/>
          <a:ext cx="4037969" cy="3331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602627"/>
              </p:ext>
            </p:extLst>
          </p:nvPr>
        </p:nvGraphicFramePr>
        <p:xfrm>
          <a:off x="1950529" y="1929996"/>
          <a:ext cx="4354115" cy="3381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/>
        </p:nvGraphicFramePr>
        <p:xfrm>
          <a:off x="-958569" y="3362647"/>
          <a:ext cx="4617766" cy="3448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4D61000-E3C9-5A03-6A64-09EAC6F90A28}"/>
              </a:ext>
            </a:extLst>
          </p:cNvPr>
          <p:cNvSpPr/>
          <p:nvPr/>
        </p:nvSpPr>
        <p:spPr>
          <a:xfrm>
            <a:off x="-7145" y="-23915"/>
            <a:ext cx="12206289" cy="5566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1D65C2-A764-C6F8-6754-4CE7949E7BBC}"/>
              </a:ext>
            </a:extLst>
          </p:cNvPr>
          <p:cNvSpPr txBox="1"/>
          <p:nvPr/>
        </p:nvSpPr>
        <p:spPr>
          <a:xfrm>
            <a:off x="51611" y="18615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Activités du CIC 1409 : phases des études</a:t>
            </a:r>
            <a:endParaRPr lang="fr-FR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3464C0B-B26C-97B8-F600-B7632F65E9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147984"/>
              </p:ext>
            </p:extLst>
          </p:nvPr>
        </p:nvGraphicFramePr>
        <p:xfrm>
          <a:off x="9213742" y="1556031"/>
          <a:ext cx="2740805" cy="4245931"/>
        </p:xfrm>
        <a:graphic>
          <a:graphicData uri="http://schemas.openxmlformats.org/drawingml/2006/table">
            <a:tbl>
              <a:tblPr/>
              <a:tblGrid>
                <a:gridCol w="1324127">
                  <a:extLst>
                    <a:ext uri="{9D8B030D-6E8A-4147-A177-3AD203B41FA5}">
                      <a16:colId xmlns:a16="http://schemas.microsoft.com/office/drawing/2014/main" val="606116935"/>
                    </a:ext>
                  </a:extLst>
                </a:gridCol>
                <a:gridCol w="1416678">
                  <a:extLst>
                    <a:ext uri="{9D8B030D-6E8A-4147-A177-3AD203B41FA5}">
                      <a16:colId xmlns:a16="http://schemas.microsoft.com/office/drawing/2014/main" val="1697701718"/>
                    </a:ext>
                  </a:extLst>
                </a:gridCol>
              </a:tblGrid>
              <a:tr h="3739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Spécialités médicales 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de protocoles </a:t>
                      </a:r>
                    </a:p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actifs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6986"/>
                  </a:ext>
                </a:extLst>
              </a:tr>
              <a:tr h="1893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Neurologie 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876939"/>
                  </a:ext>
                </a:extLst>
              </a:tr>
              <a:tr h="2186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Pneumologie 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663880"/>
                  </a:ext>
                </a:extLst>
              </a:tr>
              <a:tr h="1893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Néphrologie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504417"/>
                  </a:ext>
                </a:extLst>
              </a:tr>
              <a:tr h="32798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Oncologie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630820"/>
                  </a:ext>
                </a:extLst>
              </a:tr>
              <a:tr h="2186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Endocrinologie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019308"/>
                  </a:ext>
                </a:extLst>
              </a:tr>
              <a:tr h="1893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Infectiologie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208638"/>
                  </a:ext>
                </a:extLst>
              </a:tr>
              <a:tr h="2186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Gastro entérologie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8182"/>
                  </a:ext>
                </a:extLst>
              </a:tr>
              <a:tr h="1893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ORL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000340"/>
                  </a:ext>
                </a:extLst>
              </a:tr>
              <a:tr h="2186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Rhumatologie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816560"/>
                  </a:ext>
                </a:extLst>
              </a:tr>
              <a:tr h="2186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Néonatologie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529615"/>
                  </a:ext>
                </a:extLst>
              </a:tr>
              <a:tr h="2186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Chirurgie thoracique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810457"/>
                  </a:ext>
                </a:extLst>
              </a:tr>
              <a:tr h="1893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Addictologie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569486"/>
                  </a:ext>
                </a:extLst>
              </a:tr>
              <a:tr h="1893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Hématologie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402616"/>
                  </a:ext>
                </a:extLst>
              </a:tr>
              <a:tr h="1893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5533" marR="5533" marT="55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944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8ECFE40-68F3-D6F8-B1FE-C04DBE240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06" y="639216"/>
            <a:ext cx="1994065" cy="17279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D273B1-5A28-BDE2-ADCF-FFBF0FEF98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52"/>
          <a:stretch/>
        </p:blipFill>
        <p:spPr>
          <a:xfrm>
            <a:off x="3165386" y="614388"/>
            <a:ext cx="1788448" cy="12888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6CCC7F-9C37-5214-0833-FD538F6D8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45"/>
          <a:stretch/>
        </p:blipFill>
        <p:spPr>
          <a:xfrm>
            <a:off x="5977675" y="4170131"/>
            <a:ext cx="2740805" cy="18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2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1C091E-EA64-81B7-DF04-31CEAEB21466}"/>
              </a:ext>
            </a:extLst>
          </p:cNvPr>
          <p:cNvSpPr/>
          <p:nvPr/>
        </p:nvSpPr>
        <p:spPr>
          <a:xfrm>
            <a:off x="1309254" y="845127"/>
            <a:ext cx="9573491" cy="4701428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9E81095-127A-7D95-DDD1-B6735B21ACCC}"/>
              </a:ext>
            </a:extLst>
          </p:cNvPr>
          <p:cNvSpPr txBox="1"/>
          <p:nvPr/>
        </p:nvSpPr>
        <p:spPr>
          <a:xfrm>
            <a:off x="4576087" y="876287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+mn-ea"/>
              </a:rPr>
              <a:t>Centre d’Investigation Clinique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428D26-BBC2-BE24-7344-879A7BF2C206}"/>
              </a:ext>
            </a:extLst>
          </p:cNvPr>
          <p:cNvSpPr txBox="1"/>
          <p:nvPr/>
        </p:nvSpPr>
        <p:spPr>
          <a:xfrm>
            <a:off x="5308478" y="129759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+mn-ea"/>
              </a:rPr>
              <a:t>Socle Commun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386EA7-2293-2EE0-80C9-31BF760E84A2}"/>
              </a:ext>
            </a:extLst>
          </p:cNvPr>
          <p:cNvSpPr txBox="1"/>
          <p:nvPr/>
        </p:nvSpPr>
        <p:spPr>
          <a:xfrm rot="16200000">
            <a:off x="-553198" y="285460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+mn-ea"/>
              </a:rPr>
              <a:t>Services cliniques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C1D583A-C493-5AA6-11C7-D2E5D56CFF72}"/>
              </a:ext>
            </a:extLst>
          </p:cNvPr>
          <p:cNvSpPr txBox="1"/>
          <p:nvPr/>
        </p:nvSpPr>
        <p:spPr>
          <a:xfrm rot="5400000">
            <a:off x="9661442" y="2863335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+mn-ea"/>
              </a:rPr>
              <a:t>Unités Mixtes de Recherche (</a:t>
            </a:r>
            <a:r>
              <a:rPr lang="fr-FR" b="1" dirty="0" err="1">
                <a:latin typeface="+mn-ea"/>
              </a:rPr>
              <a:t>UMRs</a:t>
            </a:r>
            <a:r>
              <a:rPr lang="fr-FR" b="1" dirty="0">
                <a:latin typeface="+mn-ea"/>
              </a:rPr>
              <a:t>)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DA3B3A7-C7A8-4F44-B9E8-10326639D114}"/>
              </a:ext>
            </a:extLst>
          </p:cNvPr>
          <p:cNvSpPr/>
          <p:nvPr/>
        </p:nvSpPr>
        <p:spPr>
          <a:xfrm>
            <a:off x="1676399" y="1663347"/>
            <a:ext cx="1797833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Gouvernance intégrée à la stratégie du site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99B99EE-6D6D-4981-3612-B60E1832113C}"/>
              </a:ext>
            </a:extLst>
          </p:cNvPr>
          <p:cNvSpPr/>
          <p:nvPr/>
        </p:nvSpPr>
        <p:spPr>
          <a:xfrm>
            <a:off x="3619704" y="1663347"/>
            <a:ext cx="151121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Programmes scientifiques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B17A9E2-39B7-7FCA-D3CF-3B064E0CE703}"/>
              </a:ext>
            </a:extLst>
          </p:cNvPr>
          <p:cNvSpPr/>
          <p:nvPr/>
        </p:nvSpPr>
        <p:spPr>
          <a:xfrm>
            <a:off x="5269488" y="1652267"/>
            <a:ext cx="151121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Investigation clinique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B3CF5E2-0692-7F9B-E497-DBF020BC275B}"/>
              </a:ext>
            </a:extLst>
          </p:cNvPr>
          <p:cNvSpPr txBox="1"/>
          <p:nvPr/>
        </p:nvSpPr>
        <p:spPr>
          <a:xfrm>
            <a:off x="8743470" y="6543134"/>
            <a:ext cx="3467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+mn-ea"/>
              </a:rPr>
              <a:t>Cahier des charges d’un CIC – déc. 2023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8F6CBFB-CCEE-5044-1D57-88325520373E}"/>
              </a:ext>
            </a:extLst>
          </p:cNvPr>
          <p:cNvSpPr/>
          <p:nvPr/>
        </p:nvSpPr>
        <p:spPr>
          <a:xfrm>
            <a:off x="7040091" y="1663347"/>
            <a:ext cx="1522016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Management </a:t>
            </a:r>
          </a:p>
          <a:p>
            <a:pPr algn="ctr"/>
            <a:r>
              <a:rPr lang="fr-FR" sz="1600" dirty="0">
                <a:latin typeface="+mn-ea"/>
              </a:rPr>
              <a:t>de la qualité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BF736E0-8CF6-CD87-49BD-9EE8FB5C9CD1}"/>
              </a:ext>
            </a:extLst>
          </p:cNvPr>
          <p:cNvSpPr/>
          <p:nvPr/>
        </p:nvSpPr>
        <p:spPr>
          <a:xfrm>
            <a:off x="8869483" y="1663347"/>
            <a:ext cx="1522016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Terrain de</a:t>
            </a:r>
          </a:p>
          <a:p>
            <a:pPr algn="ctr"/>
            <a:r>
              <a:rPr lang="fr-FR" sz="1600" dirty="0">
                <a:latin typeface="+mn-ea"/>
              </a:rPr>
              <a:t>formation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78AA91-099A-6F82-500B-880F21240A1C}"/>
              </a:ext>
            </a:extLst>
          </p:cNvPr>
          <p:cNvSpPr/>
          <p:nvPr/>
        </p:nvSpPr>
        <p:spPr>
          <a:xfrm>
            <a:off x="1392584" y="1297590"/>
            <a:ext cx="9352697" cy="145946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CA64D33-E125-CD03-212B-5C8EADF2A702}"/>
              </a:ext>
            </a:extLst>
          </p:cNvPr>
          <p:cNvSpPr txBox="1"/>
          <p:nvPr/>
        </p:nvSpPr>
        <p:spPr>
          <a:xfrm>
            <a:off x="4753352" y="2854606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+mn-ea"/>
              </a:rPr>
              <a:t>Domaines de Compétences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1F2E6E3-683F-C615-D1E2-EEF91A3C1665}"/>
              </a:ext>
            </a:extLst>
          </p:cNvPr>
          <p:cNvSpPr/>
          <p:nvPr/>
        </p:nvSpPr>
        <p:spPr>
          <a:xfrm>
            <a:off x="1460572" y="3237227"/>
            <a:ext cx="3501543" cy="9144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Biothérapies et  thérapies innovantes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166138E-B6FF-6958-4D75-F0E64D77CABE}"/>
              </a:ext>
            </a:extLst>
          </p:cNvPr>
          <p:cNvSpPr/>
          <p:nvPr/>
        </p:nvSpPr>
        <p:spPr>
          <a:xfrm>
            <a:off x="5071868" y="3237227"/>
            <a:ext cx="2890839" cy="9144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Pharmacologie clinique et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thérapeutique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F735347-9D75-8F8C-00D0-7CF749465D72}"/>
              </a:ext>
            </a:extLst>
          </p:cNvPr>
          <p:cNvSpPr/>
          <p:nvPr/>
        </p:nvSpPr>
        <p:spPr>
          <a:xfrm>
            <a:off x="8072460" y="3224108"/>
            <a:ext cx="2404818" cy="9144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Santé publique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2ECD75A-EC8B-5070-D769-25A8DC4B3A20}"/>
              </a:ext>
            </a:extLst>
          </p:cNvPr>
          <p:cNvSpPr/>
          <p:nvPr/>
        </p:nvSpPr>
        <p:spPr>
          <a:xfrm>
            <a:off x="8079387" y="4217840"/>
            <a:ext cx="2404818" cy="9144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Physiologie et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physiopathologie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8F6A3DE-B2AF-A8B1-8CED-B5DC04DDAC0E}"/>
              </a:ext>
            </a:extLst>
          </p:cNvPr>
          <p:cNvSpPr/>
          <p:nvPr/>
        </p:nvSpPr>
        <p:spPr>
          <a:xfrm>
            <a:off x="5071867" y="4230196"/>
            <a:ext cx="2890839" cy="9144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Soins primaires 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591DA4ED-7424-69B4-B32A-46EB934D6AEC}"/>
              </a:ext>
            </a:extLst>
          </p:cNvPr>
          <p:cNvSpPr/>
          <p:nvPr/>
        </p:nvSpPr>
        <p:spPr>
          <a:xfrm>
            <a:off x="1460571" y="4234754"/>
            <a:ext cx="3501543" cy="9144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Innovations technologiques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FE691D-F7F5-08CC-1314-B13594787EAA}"/>
              </a:ext>
            </a:extLst>
          </p:cNvPr>
          <p:cNvSpPr/>
          <p:nvPr/>
        </p:nvSpPr>
        <p:spPr>
          <a:xfrm>
            <a:off x="1392585" y="2891997"/>
            <a:ext cx="9352697" cy="234144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7D6B19F4-75A3-3D67-1DF9-51FDDEBED3E8}"/>
              </a:ext>
            </a:extLst>
          </p:cNvPr>
          <p:cNvSpPr/>
          <p:nvPr/>
        </p:nvSpPr>
        <p:spPr>
          <a:xfrm>
            <a:off x="393214" y="1663347"/>
            <a:ext cx="402350" cy="28532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D141BEB4-10D4-F6B6-9444-47A083650340}"/>
              </a:ext>
            </a:extLst>
          </p:cNvPr>
          <p:cNvSpPr/>
          <p:nvPr/>
        </p:nvSpPr>
        <p:spPr>
          <a:xfrm>
            <a:off x="11452395" y="1060953"/>
            <a:ext cx="502434" cy="39266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36" name="Double flèche horizontale 35">
            <a:extLst>
              <a:ext uri="{FF2B5EF4-FFF2-40B4-BE49-F238E27FC236}">
                <a16:creationId xmlns:a16="http://schemas.microsoft.com/office/drawing/2014/main" id="{0E4644B9-D1C1-F09C-F105-748123EC87CB}"/>
              </a:ext>
            </a:extLst>
          </p:cNvPr>
          <p:cNvSpPr/>
          <p:nvPr/>
        </p:nvSpPr>
        <p:spPr>
          <a:xfrm>
            <a:off x="10950934" y="2988981"/>
            <a:ext cx="433852" cy="22527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37" name="Double flèche horizontale 36">
            <a:extLst>
              <a:ext uri="{FF2B5EF4-FFF2-40B4-BE49-F238E27FC236}">
                <a16:creationId xmlns:a16="http://schemas.microsoft.com/office/drawing/2014/main" id="{C20B0458-65C9-95C1-B572-2F6B7D025B7F}"/>
              </a:ext>
            </a:extLst>
          </p:cNvPr>
          <p:cNvSpPr/>
          <p:nvPr/>
        </p:nvSpPr>
        <p:spPr>
          <a:xfrm>
            <a:off x="821270" y="3043830"/>
            <a:ext cx="433852" cy="22527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FC487381-A489-B678-07E3-849734C5C8F7}"/>
              </a:ext>
            </a:extLst>
          </p:cNvPr>
          <p:cNvSpPr/>
          <p:nvPr/>
        </p:nvSpPr>
        <p:spPr>
          <a:xfrm>
            <a:off x="1274405" y="5866210"/>
            <a:ext cx="3436077" cy="490140"/>
          </a:xfrm>
          <a:prstGeom prst="roundRect">
            <a:avLst/>
          </a:prstGeom>
          <a:noFill/>
          <a:ln w="57150">
            <a:solidFill>
              <a:srgbClr val="66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Partenariat académiques, industriels, du milieu de la santé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675816EF-C6C3-7A78-D6F7-0E8D583EDB14}"/>
              </a:ext>
            </a:extLst>
          </p:cNvPr>
          <p:cNvSpPr/>
          <p:nvPr/>
        </p:nvSpPr>
        <p:spPr>
          <a:xfrm>
            <a:off x="4987548" y="5870586"/>
            <a:ext cx="1925857" cy="50328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Méthodologie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9BFB42C1-26BB-8AEF-BA21-FA0777E3D511}"/>
              </a:ext>
            </a:extLst>
          </p:cNvPr>
          <p:cNvSpPr/>
          <p:nvPr/>
        </p:nvSpPr>
        <p:spPr>
          <a:xfrm>
            <a:off x="7109531" y="5927436"/>
            <a:ext cx="1925857" cy="50328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+mn-ea"/>
              </a:rPr>
              <a:t>Réseaux nationaux et internationaux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A3D81815-8BBA-DBCA-6683-82840FBA4A00}"/>
              </a:ext>
            </a:extLst>
          </p:cNvPr>
          <p:cNvSpPr/>
          <p:nvPr/>
        </p:nvSpPr>
        <p:spPr>
          <a:xfrm>
            <a:off x="9150409" y="5926660"/>
            <a:ext cx="1925857" cy="503281"/>
          </a:xfrm>
          <a:prstGeom prst="roundRect">
            <a:avLst/>
          </a:prstGeom>
          <a:noFill/>
          <a:ln w="57150">
            <a:solidFill>
              <a:srgbClr val="66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n-ea"/>
              </a:rPr>
              <a:t>Plateformes spécialisés</a:t>
            </a:r>
          </a:p>
        </p:txBody>
      </p:sp>
      <p:sp>
        <p:nvSpPr>
          <p:cNvPr id="42" name="Double flèche horizontale 41">
            <a:extLst>
              <a:ext uri="{FF2B5EF4-FFF2-40B4-BE49-F238E27FC236}">
                <a16:creationId xmlns:a16="http://schemas.microsoft.com/office/drawing/2014/main" id="{5408C8FD-702B-87D0-BF06-44A614788151}"/>
              </a:ext>
            </a:extLst>
          </p:cNvPr>
          <p:cNvSpPr/>
          <p:nvPr/>
        </p:nvSpPr>
        <p:spPr>
          <a:xfrm rot="5400000">
            <a:off x="2794377" y="5632239"/>
            <a:ext cx="275832" cy="148287"/>
          </a:xfrm>
          <a:prstGeom prst="leftRightArrow">
            <a:avLst/>
          </a:prstGeom>
          <a:solidFill>
            <a:srgbClr val="66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43" name="Double flèche horizontale 42">
            <a:extLst>
              <a:ext uri="{FF2B5EF4-FFF2-40B4-BE49-F238E27FC236}">
                <a16:creationId xmlns:a16="http://schemas.microsoft.com/office/drawing/2014/main" id="{59ED2C57-0A9E-3086-0533-674ACCD9B9C2}"/>
              </a:ext>
            </a:extLst>
          </p:cNvPr>
          <p:cNvSpPr/>
          <p:nvPr/>
        </p:nvSpPr>
        <p:spPr>
          <a:xfrm rot="5400000">
            <a:off x="5814669" y="5646266"/>
            <a:ext cx="275832" cy="148287"/>
          </a:xfrm>
          <a:prstGeom prst="leftRightArrow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44" name="Double flèche horizontale 43">
            <a:extLst>
              <a:ext uri="{FF2B5EF4-FFF2-40B4-BE49-F238E27FC236}">
                <a16:creationId xmlns:a16="http://schemas.microsoft.com/office/drawing/2014/main" id="{0665618A-493A-7627-5BAC-4D84A98B8732}"/>
              </a:ext>
            </a:extLst>
          </p:cNvPr>
          <p:cNvSpPr/>
          <p:nvPr/>
        </p:nvSpPr>
        <p:spPr>
          <a:xfrm rot="5400000">
            <a:off x="7918310" y="5646266"/>
            <a:ext cx="275832" cy="148287"/>
          </a:xfrm>
          <a:prstGeom prst="leftRightArrow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45" name="Double flèche horizontale 44">
            <a:extLst>
              <a:ext uri="{FF2B5EF4-FFF2-40B4-BE49-F238E27FC236}">
                <a16:creationId xmlns:a16="http://schemas.microsoft.com/office/drawing/2014/main" id="{61E2F53F-A356-344F-C1AD-33DBE2F8E06A}"/>
              </a:ext>
            </a:extLst>
          </p:cNvPr>
          <p:cNvSpPr/>
          <p:nvPr/>
        </p:nvSpPr>
        <p:spPr>
          <a:xfrm rot="5400000">
            <a:off x="9919523" y="5655284"/>
            <a:ext cx="275832" cy="148287"/>
          </a:xfrm>
          <a:prstGeom prst="leftRightArrow">
            <a:avLst/>
          </a:prstGeom>
          <a:solidFill>
            <a:srgbClr val="66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344771-E352-7DD8-9680-8995149FAD8D}"/>
              </a:ext>
            </a:extLst>
          </p:cNvPr>
          <p:cNvSpPr/>
          <p:nvPr/>
        </p:nvSpPr>
        <p:spPr>
          <a:xfrm>
            <a:off x="-14289" y="-12402"/>
            <a:ext cx="12206289" cy="5566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1380365-2310-D348-D779-5D85D0DD2398}"/>
              </a:ext>
            </a:extLst>
          </p:cNvPr>
          <p:cNvSpPr txBox="1"/>
          <p:nvPr/>
        </p:nvSpPr>
        <p:spPr>
          <a:xfrm>
            <a:off x="51611" y="18615"/>
            <a:ext cx="6079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Orientations stratégiques du C.I.C. 1409</a:t>
            </a:r>
            <a:endParaRPr lang="fr-FR" sz="2800" i="1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9D569E-0845-D77F-32AF-FE0384296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7" t="11261" r="87297" b="79129"/>
          <a:stretch/>
        </p:blipFill>
        <p:spPr>
          <a:xfrm>
            <a:off x="62318" y="4893040"/>
            <a:ext cx="1097932" cy="522825"/>
          </a:xfrm>
          <a:prstGeom prst="rect">
            <a:avLst/>
          </a:prstGeom>
        </p:spPr>
      </p:pic>
      <p:sp>
        <p:nvSpPr>
          <p:cNvPr id="4" name="Flèche courbée vers le bas 3">
            <a:extLst>
              <a:ext uri="{FF2B5EF4-FFF2-40B4-BE49-F238E27FC236}">
                <a16:creationId xmlns:a16="http://schemas.microsoft.com/office/drawing/2014/main" id="{8764D18D-1BE6-3A4B-5E0B-FF06F0AFE8E9}"/>
              </a:ext>
            </a:extLst>
          </p:cNvPr>
          <p:cNvSpPr/>
          <p:nvPr/>
        </p:nvSpPr>
        <p:spPr>
          <a:xfrm rot="5638032">
            <a:off x="455745" y="4968458"/>
            <a:ext cx="1290867" cy="40723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736DFB-E0C7-252A-0451-7B0085ECB85C}"/>
              </a:ext>
            </a:extLst>
          </p:cNvPr>
          <p:cNvSpPr txBox="1"/>
          <p:nvPr/>
        </p:nvSpPr>
        <p:spPr>
          <a:xfrm>
            <a:off x="11307030" y="588937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6633FF"/>
                </a:solidFill>
                <a:latin typeface="+mn-ea"/>
              </a:rPr>
              <a:t>CRB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A6BC9E-24CE-DADB-8CA9-6271B53D7AA5}"/>
              </a:ext>
            </a:extLst>
          </p:cNvPr>
          <p:cNvSpPr txBox="1"/>
          <p:nvPr/>
        </p:nvSpPr>
        <p:spPr>
          <a:xfrm>
            <a:off x="10137547" y="559151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6633FF"/>
                </a:solidFill>
                <a:latin typeface="+mn-ea"/>
              </a:rPr>
              <a:t>BIOGENOPOLE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3D3D5A-1E99-CD10-E064-C6A238511893}"/>
              </a:ext>
            </a:extLst>
          </p:cNvPr>
          <p:cNvSpPr txBox="1"/>
          <p:nvPr/>
        </p:nvSpPr>
        <p:spPr>
          <a:xfrm>
            <a:off x="-14289" y="6455557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6633FF"/>
                </a:solidFill>
                <a:latin typeface="+mn-ea"/>
              </a:rPr>
              <a:t>IHU MEDITERRANEE INFECTION</a:t>
            </a:r>
          </a:p>
        </p:txBody>
      </p:sp>
    </p:spTree>
    <p:extLst>
      <p:ext uri="{BB962C8B-B14F-4D97-AF65-F5344CB8AC3E}">
        <p14:creationId xmlns:p14="http://schemas.microsoft.com/office/powerpoint/2010/main" val="271376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94459CCA-AFFE-6B34-4B34-13EEAE9DBBF5}"/>
              </a:ext>
            </a:extLst>
          </p:cNvPr>
          <p:cNvSpPr/>
          <p:nvPr/>
        </p:nvSpPr>
        <p:spPr>
          <a:xfrm>
            <a:off x="-7145" y="-23915"/>
            <a:ext cx="12206289" cy="5566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>
              <a:latin typeface="+mn-ea"/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B34269B-69F1-C240-8E08-63AD4D62B496}"/>
              </a:ext>
            </a:extLst>
          </p:cNvPr>
          <p:cNvSpPr txBox="1"/>
          <p:nvPr/>
        </p:nvSpPr>
        <p:spPr>
          <a:xfrm>
            <a:off x="51611" y="18615"/>
            <a:ext cx="877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n-ea"/>
              </a:rPr>
              <a:t>La formation au Centre d’Investigations Cliniques </a:t>
            </a:r>
            <a:endParaRPr lang="fr-FR" sz="2800" i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BD71D9-EDE8-1C6C-42F3-D1986F7B14B0}"/>
              </a:ext>
            </a:extLst>
          </p:cNvPr>
          <p:cNvSpPr txBox="1"/>
          <p:nvPr/>
        </p:nvSpPr>
        <p:spPr>
          <a:xfrm>
            <a:off x="561108" y="2199079"/>
            <a:ext cx="10560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/>
              <a:t>Participation</a:t>
            </a:r>
            <a:r>
              <a:rPr lang="fr-FR" sz="2000" dirty="0"/>
              <a:t> à de nombreux enseignements universitaires</a:t>
            </a:r>
          </a:p>
          <a:p>
            <a:pPr algn="just"/>
            <a:r>
              <a:rPr lang="fr-FR" sz="2000" dirty="0"/>
              <a:t>- Master 2 Recherche Clinique</a:t>
            </a:r>
          </a:p>
          <a:p>
            <a:pPr algn="just"/>
            <a:r>
              <a:rPr lang="fr-FR" sz="2000" dirty="0"/>
              <a:t>- DESIU FARC-TEC...</a:t>
            </a:r>
            <a:endParaRPr lang="fr-FR" sz="2000" dirty="0">
              <a:effectLst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8B5C4C-ABEA-6DCE-23B5-C2A9F8C16E4F}"/>
              </a:ext>
            </a:extLst>
          </p:cNvPr>
          <p:cNvSpPr txBox="1"/>
          <p:nvPr/>
        </p:nvSpPr>
        <p:spPr>
          <a:xfrm>
            <a:off x="561108" y="3508961"/>
            <a:ext cx="10467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effectLst/>
              </a:rPr>
              <a:t>Accueil tous les ans sur sites et plateformes de recherche clinique </a:t>
            </a:r>
            <a:r>
              <a:rPr lang="fr-FR" sz="2000" dirty="0">
                <a:effectLst/>
              </a:rPr>
              <a:t>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D’</a:t>
            </a:r>
            <a:r>
              <a:rPr lang="fr-FR" sz="2000" dirty="0" err="1"/>
              <a:t>étudiant.e.s</a:t>
            </a:r>
            <a:r>
              <a:rPr lang="fr-FR" sz="2000" dirty="0"/>
              <a:t> en Sciences paramédicales (IDE)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D’</a:t>
            </a:r>
            <a:r>
              <a:rPr lang="fr-FR" sz="2000" dirty="0" err="1"/>
              <a:t>étudiant.e.s</a:t>
            </a:r>
            <a:r>
              <a:rPr lang="fr-FR" sz="2000" dirty="0"/>
              <a:t> en Sciences médicales (DFGSM 3 et interne – année recherche -)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D’</a:t>
            </a:r>
            <a:r>
              <a:rPr lang="fr-FR" sz="2000" dirty="0" err="1"/>
              <a:t>étudiant.e.s</a:t>
            </a:r>
            <a:r>
              <a:rPr lang="fr-FR" sz="2000" dirty="0"/>
              <a:t> </a:t>
            </a:r>
            <a:r>
              <a:rPr lang="fr-FR" sz="2000" dirty="0">
                <a:effectLst/>
              </a:rPr>
              <a:t>en Master 1 et 2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599906-E214-A313-E8A8-3991B48F8572}"/>
              </a:ext>
            </a:extLst>
          </p:cNvPr>
          <p:cNvSpPr txBox="1"/>
          <p:nvPr/>
        </p:nvSpPr>
        <p:spPr>
          <a:xfrm>
            <a:off x="561108" y="926811"/>
            <a:ext cx="10560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/>
              <a:t>En lien avec :</a:t>
            </a:r>
          </a:p>
          <a:p>
            <a:pPr algn="just"/>
            <a:r>
              <a:rPr lang="fr-FR" sz="2000" b="1" dirty="0">
                <a:effectLst/>
              </a:rPr>
              <a:t>- </a:t>
            </a:r>
            <a:r>
              <a:rPr lang="fr-FR" sz="2000" dirty="0">
                <a:effectLst/>
              </a:rPr>
              <a:t>La </a:t>
            </a:r>
            <a:r>
              <a:rPr lang="fr-FR" sz="2000" dirty="0"/>
              <a:t>F</a:t>
            </a:r>
            <a:r>
              <a:rPr lang="fr-FR" sz="2000" dirty="0">
                <a:effectLst/>
              </a:rPr>
              <a:t>aculté des </a:t>
            </a:r>
            <a:r>
              <a:rPr lang="fr-FR" sz="2000" dirty="0"/>
              <a:t>S</a:t>
            </a:r>
            <a:r>
              <a:rPr lang="fr-FR" sz="2000" dirty="0">
                <a:effectLst/>
              </a:rPr>
              <a:t>ciences Médicales et paramédicales de Marseille</a:t>
            </a:r>
          </a:p>
          <a:p>
            <a:pPr algn="just"/>
            <a:r>
              <a:rPr lang="fr-FR" sz="2000" dirty="0"/>
              <a:t>- L’Ecole doctorale 659 Recherches Biomédicales </a:t>
            </a:r>
            <a:endParaRPr lang="fr-FR" sz="2000" dirty="0">
              <a:effectLst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E7304D-36C9-C547-4D78-157FDE0AF2F0}"/>
              </a:ext>
            </a:extLst>
          </p:cNvPr>
          <p:cNvSpPr txBox="1"/>
          <p:nvPr/>
        </p:nvSpPr>
        <p:spPr>
          <a:xfrm>
            <a:off x="561108" y="5043352"/>
            <a:ext cx="104671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Exemple : 2025/2026 – accueil d’Achraf </a:t>
            </a:r>
            <a:r>
              <a:rPr lang="fr-FR" sz="2000" b="1" dirty="0" err="1"/>
              <a:t>Sbaï</a:t>
            </a:r>
            <a:r>
              <a:rPr lang="fr-FR" sz="2000" b="1" dirty="0"/>
              <a:t> – étudiant en master 2</a:t>
            </a:r>
          </a:p>
          <a:p>
            <a:r>
              <a:rPr lang="fr-FR" sz="2000" b="1" dirty="0">
                <a:effectLst/>
              </a:rPr>
              <a:t>Intitulé du stage : </a:t>
            </a:r>
            <a:r>
              <a:rPr lang="fr-FR" sz="1800" dirty="0">
                <a:effectLst/>
                <a:latin typeface="Calibri" panose="020F0502020204030204" pitchFamily="34" charset="0"/>
              </a:rPr>
              <a:t>"Protocoles de recherche clinique appliqués à l’endocrinologie et à la  la psychiatrie : résultats préliminaires d'un centre d'investigations cliniques académique""</a:t>
            </a:r>
            <a:endParaRPr lang="fr-F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484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308C34-0805-6A77-26E0-995DFAF6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CIC 1409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1C091E-EA64-81B7-DF04-31CEAEB21466}"/>
              </a:ext>
            </a:extLst>
          </p:cNvPr>
          <p:cNvSpPr/>
          <p:nvPr/>
        </p:nvSpPr>
        <p:spPr>
          <a:xfrm>
            <a:off x="1309254" y="845127"/>
            <a:ext cx="9573491" cy="4701428"/>
          </a:xfrm>
          <a:prstGeom prst="rect">
            <a:avLst/>
          </a:prstGeom>
          <a:noFill/>
          <a:ln w="349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9E81095-127A-7D95-DDD1-B6735B21ACCC}"/>
              </a:ext>
            </a:extLst>
          </p:cNvPr>
          <p:cNvSpPr txBox="1"/>
          <p:nvPr/>
        </p:nvSpPr>
        <p:spPr>
          <a:xfrm>
            <a:off x="4580911" y="928258"/>
            <a:ext cx="305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Centre d’Investigation Clinique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428D26-BBC2-BE24-7344-879A7BF2C206}"/>
              </a:ext>
            </a:extLst>
          </p:cNvPr>
          <p:cNvSpPr txBox="1"/>
          <p:nvPr/>
        </p:nvSpPr>
        <p:spPr>
          <a:xfrm>
            <a:off x="5308478" y="1297590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Socle Commun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386EA7-2293-2EE0-80C9-31BF760E84A2}"/>
              </a:ext>
            </a:extLst>
          </p:cNvPr>
          <p:cNvSpPr txBox="1"/>
          <p:nvPr/>
        </p:nvSpPr>
        <p:spPr>
          <a:xfrm rot="16200000">
            <a:off x="-272930" y="2854606"/>
            <a:ext cx="170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Service clinique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C1D583A-C493-5AA6-11C7-D2E5D56CFF72}"/>
              </a:ext>
            </a:extLst>
          </p:cNvPr>
          <p:cNvSpPr txBox="1"/>
          <p:nvPr/>
        </p:nvSpPr>
        <p:spPr>
          <a:xfrm rot="5400000">
            <a:off x="9947834" y="2863335"/>
            <a:ext cx="35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Unités Mixtes de Recherche (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UMRs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DA3B3A7-C7A8-4F44-B9E8-10326639D114}"/>
              </a:ext>
            </a:extLst>
          </p:cNvPr>
          <p:cNvSpPr/>
          <p:nvPr/>
        </p:nvSpPr>
        <p:spPr>
          <a:xfrm>
            <a:off x="1676399" y="1663347"/>
            <a:ext cx="1797833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Gouvernance intégrée à la stratégie du site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99B99EE-6D6D-4981-3612-B60E1832113C}"/>
              </a:ext>
            </a:extLst>
          </p:cNvPr>
          <p:cNvSpPr/>
          <p:nvPr/>
        </p:nvSpPr>
        <p:spPr>
          <a:xfrm>
            <a:off x="3619704" y="1663347"/>
            <a:ext cx="151121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Programmes scientifiques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B17A9E2-39B7-7FCA-D3CF-3B064E0CE703}"/>
              </a:ext>
            </a:extLst>
          </p:cNvPr>
          <p:cNvSpPr/>
          <p:nvPr/>
        </p:nvSpPr>
        <p:spPr>
          <a:xfrm>
            <a:off x="5269488" y="1652267"/>
            <a:ext cx="151121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Investigation clinique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B3CF5E2-0692-7F9B-E497-DBF020BC275B}"/>
              </a:ext>
            </a:extLst>
          </p:cNvPr>
          <p:cNvSpPr txBox="1"/>
          <p:nvPr/>
        </p:nvSpPr>
        <p:spPr>
          <a:xfrm>
            <a:off x="7992398" y="6458083"/>
            <a:ext cx="396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Cahier des charges d’un CIC – déc. 2023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8F6CBFB-CCEE-5044-1D57-88325520373E}"/>
              </a:ext>
            </a:extLst>
          </p:cNvPr>
          <p:cNvSpPr/>
          <p:nvPr/>
        </p:nvSpPr>
        <p:spPr>
          <a:xfrm>
            <a:off x="7040091" y="1663347"/>
            <a:ext cx="1522016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Management </a:t>
            </a:r>
          </a:p>
          <a:p>
            <a:pPr algn="ctr"/>
            <a:r>
              <a:rPr lang="fr-FR" sz="1600" dirty="0">
                <a:latin typeface="+mn-ea"/>
              </a:rPr>
              <a:t>de la qualité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BF736E0-8CF6-CD87-49BD-9EE8FB5C9CD1}"/>
              </a:ext>
            </a:extLst>
          </p:cNvPr>
          <p:cNvSpPr/>
          <p:nvPr/>
        </p:nvSpPr>
        <p:spPr>
          <a:xfrm>
            <a:off x="8869483" y="1663347"/>
            <a:ext cx="1522016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+mn-ea"/>
              </a:rPr>
              <a:t>Terrain de</a:t>
            </a:r>
          </a:p>
          <a:p>
            <a:pPr algn="ctr"/>
            <a:r>
              <a:rPr lang="fr-FR" sz="1600" dirty="0">
                <a:latin typeface="+mn-ea"/>
              </a:rPr>
              <a:t>formation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78AA91-099A-6F82-500B-880F21240A1C}"/>
              </a:ext>
            </a:extLst>
          </p:cNvPr>
          <p:cNvSpPr/>
          <p:nvPr/>
        </p:nvSpPr>
        <p:spPr>
          <a:xfrm>
            <a:off x="1517073" y="1297590"/>
            <a:ext cx="9130146" cy="1459465"/>
          </a:xfrm>
          <a:prstGeom prst="rect">
            <a:avLst/>
          </a:prstGeom>
          <a:noFill/>
          <a:ln w="222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CA64D33-E125-CD03-212B-5C8EADF2A702}"/>
              </a:ext>
            </a:extLst>
          </p:cNvPr>
          <p:cNvSpPr txBox="1"/>
          <p:nvPr/>
        </p:nvSpPr>
        <p:spPr>
          <a:xfrm>
            <a:off x="4753352" y="2854606"/>
            <a:ext cx="252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+mn-ea"/>
              </a:rPr>
              <a:t>Domaines de Compétences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1F2E6E3-683F-C615-D1E2-EEF91A3C1665}"/>
              </a:ext>
            </a:extLst>
          </p:cNvPr>
          <p:cNvSpPr/>
          <p:nvPr/>
        </p:nvSpPr>
        <p:spPr>
          <a:xfrm>
            <a:off x="1460572" y="3237227"/>
            <a:ext cx="3501543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Biothérapies et  thérapies innovantes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166138E-B6FF-6958-4D75-F0E64D77CABE}"/>
              </a:ext>
            </a:extLst>
          </p:cNvPr>
          <p:cNvSpPr/>
          <p:nvPr/>
        </p:nvSpPr>
        <p:spPr>
          <a:xfrm>
            <a:off x="4448154" y="3251304"/>
            <a:ext cx="3597240" cy="9144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+mn-ea"/>
              </a:rPr>
              <a:t>Pharmacologie clinique et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  <a:latin typeface="+mn-ea"/>
              </a:rPr>
              <a:t>thérapeutique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F735347-9D75-8F8C-00D0-7CF749465D72}"/>
              </a:ext>
            </a:extLst>
          </p:cNvPr>
          <p:cNvSpPr/>
          <p:nvPr/>
        </p:nvSpPr>
        <p:spPr>
          <a:xfrm>
            <a:off x="8072460" y="3224108"/>
            <a:ext cx="2404818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Santé publique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8F6A3DE-B2AF-A8B1-8CED-B5DC04DDAC0E}"/>
              </a:ext>
            </a:extLst>
          </p:cNvPr>
          <p:cNvSpPr/>
          <p:nvPr/>
        </p:nvSpPr>
        <p:spPr>
          <a:xfrm>
            <a:off x="5071867" y="4230196"/>
            <a:ext cx="2890839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Soins primaires 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591DA4ED-7424-69B4-B32A-46EB934D6AEC}"/>
              </a:ext>
            </a:extLst>
          </p:cNvPr>
          <p:cNvSpPr/>
          <p:nvPr/>
        </p:nvSpPr>
        <p:spPr>
          <a:xfrm>
            <a:off x="1460571" y="4234754"/>
            <a:ext cx="3501543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Innovations technologiques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FE691D-F7F5-08CC-1314-B13594787EAA}"/>
              </a:ext>
            </a:extLst>
          </p:cNvPr>
          <p:cNvSpPr/>
          <p:nvPr/>
        </p:nvSpPr>
        <p:spPr>
          <a:xfrm>
            <a:off x="1392585" y="2891997"/>
            <a:ext cx="9352697" cy="234144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+mn-ea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7D6B19F4-75A3-3D67-1DF9-51FDDEBED3E8}"/>
              </a:ext>
            </a:extLst>
          </p:cNvPr>
          <p:cNvSpPr/>
          <p:nvPr/>
        </p:nvSpPr>
        <p:spPr>
          <a:xfrm>
            <a:off x="393214" y="1663347"/>
            <a:ext cx="402350" cy="2853235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D141BEB4-10D4-F6B6-9444-47A083650340}"/>
              </a:ext>
            </a:extLst>
          </p:cNvPr>
          <p:cNvSpPr/>
          <p:nvPr/>
        </p:nvSpPr>
        <p:spPr>
          <a:xfrm>
            <a:off x="11452395" y="1060953"/>
            <a:ext cx="502434" cy="3926683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Double flèche horizontale 35">
            <a:extLst>
              <a:ext uri="{FF2B5EF4-FFF2-40B4-BE49-F238E27FC236}">
                <a16:creationId xmlns:a16="http://schemas.microsoft.com/office/drawing/2014/main" id="{0E4644B9-D1C1-F09C-F105-748123EC87CB}"/>
              </a:ext>
            </a:extLst>
          </p:cNvPr>
          <p:cNvSpPr/>
          <p:nvPr/>
        </p:nvSpPr>
        <p:spPr>
          <a:xfrm>
            <a:off x="10950934" y="2988981"/>
            <a:ext cx="433852" cy="225276"/>
          </a:xfrm>
          <a:prstGeom prst="leftRightArrow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+mn-ea"/>
            </a:endParaRPr>
          </a:p>
        </p:txBody>
      </p:sp>
      <p:sp>
        <p:nvSpPr>
          <p:cNvPr id="37" name="Double flèche horizontale 36">
            <a:extLst>
              <a:ext uri="{FF2B5EF4-FFF2-40B4-BE49-F238E27FC236}">
                <a16:creationId xmlns:a16="http://schemas.microsoft.com/office/drawing/2014/main" id="{C20B0458-65C9-95C1-B572-2F6B7D025B7F}"/>
              </a:ext>
            </a:extLst>
          </p:cNvPr>
          <p:cNvSpPr/>
          <p:nvPr/>
        </p:nvSpPr>
        <p:spPr>
          <a:xfrm>
            <a:off x="821270" y="3043830"/>
            <a:ext cx="433852" cy="225276"/>
          </a:xfrm>
          <a:prstGeom prst="leftRightArrow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FC487381-A489-B678-07E3-849734C5C8F7}"/>
              </a:ext>
            </a:extLst>
          </p:cNvPr>
          <p:cNvSpPr/>
          <p:nvPr/>
        </p:nvSpPr>
        <p:spPr>
          <a:xfrm>
            <a:off x="1274405" y="5866210"/>
            <a:ext cx="3436077" cy="49014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</a:rPr>
              <a:t>Partenariat académiques, industriels, du milieu de la santé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675816EF-C6C3-7A78-D6F7-0E8D583EDB14}"/>
              </a:ext>
            </a:extLst>
          </p:cNvPr>
          <p:cNvSpPr/>
          <p:nvPr/>
        </p:nvSpPr>
        <p:spPr>
          <a:xfrm>
            <a:off x="4987548" y="5870586"/>
            <a:ext cx="1925857" cy="503281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</a:rPr>
              <a:t>Méthodologie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9BFB42C1-26BB-8AEF-BA21-FA0777E3D511}"/>
              </a:ext>
            </a:extLst>
          </p:cNvPr>
          <p:cNvSpPr/>
          <p:nvPr/>
        </p:nvSpPr>
        <p:spPr>
          <a:xfrm>
            <a:off x="7109531" y="5927436"/>
            <a:ext cx="1925857" cy="503281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</a:rPr>
              <a:t>Réseaux nationaux et internationaux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A3D81815-8BBA-DBCA-6683-82840FBA4A00}"/>
              </a:ext>
            </a:extLst>
          </p:cNvPr>
          <p:cNvSpPr/>
          <p:nvPr/>
        </p:nvSpPr>
        <p:spPr>
          <a:xfrm>
            <a:off x="9150409" y="5926660"/>
            <a:ext cx="1925857" cy="503281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</a:rPr>
              <a:t>Plateformes spécialisés</a:t>
            </a:r>
          </a:p>
        </p:txBody>
      </p:sp>
      <p:sp>
        <p:nvSpPr>
          <p:cNvPr id="42" name="Double flèche horizontale 41">
            <a:extLst>
              <a:ext uri="{FF2B5EF4-FFF2-40B4-BE49-F238E27FC236}">
                <a16:creationId xmlns:a16="http://schemas.microsoft.com/office/drawing/2014/main" id="{5408C8FD-702B-87D0-BF06-44A614788151}"/>
              </a:ext>
            </a:extLst>
          </p:cNvPr>
          <p:cNvSpPr/>
          <p:nvPr/>
        </p:nvSpPr>
        <p:spPr>
          <a:xfrm rot="5400000">
            <a:off x="2794377" y="5632239"/>
            <a:ext cx="275832" cy="148287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+mn-ea"/>
            </a:endParaRPr>
          </a:p>
        </p:txBody>
      </p:sp>
      <p:sp>
        <p:nvSpPr>
          <p:cNvPr id="43" name="Double flèche horizontale 42">
            <a:extLst>
              <a:ext uri="{FF2B5EF4-FFF2-40B4-BE49-F238E27FC236}">
                <a16:creationId xmlns:a16="http://schemas.microsoft.com/office/drawing/2014/main" id="{59ED2C57-0A9E-3086-0533-674ACCD9B9C2}"/>
              </a:ext>
            </a:extLst>
          </p:cNvPr>
          <p:cNvSpPr/>
          <p:nvPr/>
        </p:nvSpPr>
        <p:spPr>
          <a:xfrm rot="5400000">
            <a:off x="5814669" y="5646266"/>
            <a:ext cx="275832" cy="148287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+mn-ea"/>
            </a:endParaRPr>
          </a:p>
        </p:txBody>
      </p:sp>
      <p:sp>
        <p:nvSpPr>
          <p:cNvPr id="44" name="Double flèche horizontale 43">
            <a:extLst>
              <a:ext uri="{FF2B5EF4-FFF2-40B4-BE49-F238E27FC236}">
                <a16:creationId xmlns:a16="http://schemas.microsoft.com/office/drawing/2014/main" id="{0665618A-493A-7627-5BAC-4D84A98B8732}"/>
              </a:ext>
            </a:extLst>
          </p:cNvPr>
          <p:cNvSpPr/>
          <p:nvPr/>
        </p:nvSpPr>
        <p:spPr>
          <a:xfrm rot="5400000">
            <a:off x="7918310" y="5646266"/>
            <a:ext cx="275832" cy="148287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+mn-ea"/>
            </a:endParaRPr>
          </a:p>
        </p:txBody>
      </p:sp>
      <p:sp>
        <p:nvSpPr>
          <p:cNvPr id="45" name="Double flèche horizontale 44">
            <a:extLst>
              <a:ext uri="{FF2B5EF4-FFF2-40B4-BE49-F238E27FC236}">
                <a16:creationId xmlns:a16="http://schemas.microsoft.com/office/drawing/2014/main" id="{61E2F53F-A356-344F-C1AD-33DBE2F8E06A}"/>
              </a:ext>
            </a:extLst>
          </p:cNvPr>
          <p:cNvSpPr/>
          <p:nvPr/>
        </p:nvSpPr>
        <p:spPr>
          <a:xfrm rot="5400000">
            <a:off x="9919523" y="5655284"/>
            <a:ext cx="275832" cy="148287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+mn-ea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A729DD-DFF2-10E2-6E5F-89DF1C6B2281}"/>
              </a:ext>
            </a:extLst>
          </p:cNvPr>
          <p:cNvSpPr/>
          <p:nvPr/>
        </p:nvSpPr>
        <p:spPr>
          <a:xfrm>
            <a:off x="8070904" y="4470619"/>
            <a:ext cx="2845406" cy="91440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+mn-ea"/>
              </a:rPr>
              <a:t>Physiologie et 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  <a:latin typeface="+mn-ea"/>
              </a:rPr>
              <a:t>physiopathologie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4C5913B-8A50-887A-EE45-0F608B9E08C9}"/>
              </a:ext>
            </a:extLst>
          </p:cNvPr>
          <p:cNvSpPr/>
          <p:nvPr/>
        </p:nvSpPr>
        <p:spPr>
          <a:xfrm>
            <a:off x="1569845" y="2953063"/>
            <a:ext cx="1922987" cy="152755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+mn-ea"/>
              </a:rPr>
              <a:t>Biothérapies et  thérapies innovantes</a:t>
            </a:r>
          </a:p>
        </p:txBody>
      </p:sp>
      <p:sp>
        <p:nvSpPr>
          <p:cNvPr id="11" name="Flèche courbée vers le bas 10">
            <a:extLst>
              <a:ext uri="{FF2B5EF4-FFF2-40B4-BE49-F238E27FC236}">
                <a16:creationId xmlns:a16="http://schemas.microsoft.com/office/drawing/2014/main" id="{4123B294-DDD7-270F-3451-CDD964379833}"/>
              </a:ext>
            </a:extLst>
          </p:cNvPr>
          <p:cNvSpPr/>
          <p:nvPr/>
        </p:nvSpPr>
        <p:spPr>
          <a:xfrm>
            <a:off x="3542865" y="3323226"/>
            <a:ext cx="878223" cy="401248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" name="Flèche courbée vers le bas 12">
            <a:extLst>
              <a:ext uri="{FF2B5EF4-FFF2-40B4-BE49-F238E27FC236}">
                <a16:creationId xmlns:a16="http://schemas.microsoft.com/office/drawing/2014/main" id="{B48652D7-36D0-B6AA-4171-E72C1A6C15AF}"/>
              </a:ext>
            </a:extLst>
          </p:cNvPr>
          <p:cNvSpPr/>
          <p:nvPr/>
        </p:nvSpPr>
        <p:spPr>
          <a:xfrm rot="2810519" flipV="1">
            <a:off x="6895995" y="4584056"/>
            <a:ext cx="1155778" cy="39334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739DB8-C360-5C14-7D7B-665A19CE4D60}"/>
              </a:ext>
            </a:extLst>
          </p:cNvPr>
          <p:cNvSpPr/>
          <p:nvPr/>
        </p:nvSpPr>
        <p:spPr>
          <a:xfrm>
            <a:off x="-14289" y="-12402"/>
            <a:ext cx="12206289" cy="5566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D61BC74-B451-E11E-087B-3F0B6ED0EB0D}"/>
              </a:ext>
            </a:extLst>
          </p:cNvPr>
          <p:cNvSpPr txBox="1"/>
          <p:nvPr/>
        </p:nvSpPr>
        <p:spPr>
          <a:xfrm>
            <a:off x="51611" y="18615"/>
            <a:ext cx="844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Orientations et déploiements stratégiques du CIC 1409</a:t>
            </a:r>
            <a:endParaRPr lang="fr-FR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courbée vers le bas 7">
            <a:extLst>
              <a:ext uri="{FF2B5EF4-FFF2-40B4-BE49-F238E27FC236}">
                <a16:creationId xmlns:a16="http://schemas.microsoft.com/office/drawing/2014/main" id="{208DA2E2-B001-C049-EE1C-0AC42ACE0BFD}"/>
              </a:ext>
            </a:extLst>
          </p:cNvPr>
          <p:cNvSpPr/>
          <p:nvPr/>
        </p:nvSpPr>
        <p:spPr>
          <a:xfrm rot="13993332" flipV="1">
            <a:off x="8093117" y="3597517"/>
            <a:ext cx="1155778" cy="393342"/>
          </a:xfrm>
          <a:prstGeom prst="curvedDownArrow">
            <a:avLst/>
          </a:prstGeom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2"/>
          <a:srcRect l="7027" t="11261" r="87297" b="79129"/>
          <a:stretch/>
        </p:blipFill>
        <p:spPr>
          <a:xfrm>
            <a:off x="62318" y="4893040"/>
            <a:ext cx="1097932" cy="522825"/>
          </a:xfrm>
          <a:prstGeom prst="rect">
            <a:avLst/>
          </a:prstGeom>
        </p:spPr>
      </p:pic>
      <p:sp>
        <p:nvSpPr>
          <p:cNvPr id="47" name="Flèche courbée vers le bas 46"/>
          <p:cNvSpPr/>
          <p:nvPr/>
        </p:nvSpPr>
        <p:spPr>
          <a:xfrm rot="5638032">
            <a:off x="455745" y="4968458"/>
            <a:ext cx="1290867" cy="40723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132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FF754C1BB4F3419ECF2D5F4D858CD3" ma:contentTypeVersion="5" ma:contentTypeDescription="Crée un document." ma:contentTypeScope="" ma:versionID="a04584cb9632e4de975c904ff7d97259">
  <xsd:schema xmlns:xsd="http://www.w3.org/2001/XMLSchema" xmlns:xs="http://www.w3.org/2001/XMLSchema" xmlns:p="http://schemas.microsoft.com/office/2006/metadata/properties" xmlns:ns3="cec33572-1bd6-448e-88fc-a883ddab63a1" targetNamespace="http://schemas.microsoft.com/office/2006/metadata/properties" ma:root="true" ma:fieldsID="29c113e2b9dd8eec5431d56aeafe3a2f" ns3:_="">
    <xsd:import namespace="cec33572-1bd6-448e-88fc-a883ddab63a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33572-1bd6-448e-88fc-a883ddab63a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c33572-1bd6-448e-88fc-a883ddab63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69CB11-CA78-4087-A5A3-50B086C82D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c33572-1bd6-448e-88fc-a883ddab63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A02601-92D3-4290-B93C-2CFA6614618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ec33572-1bd6-448e-88fc-a883ddab63a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1702EF3-EAA9-4BA9-8C48-BA308D5266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16601</TotalTime>
  <Words>848</Words>
  <Application>Microsoft Office PowerPoint</Application>
  <DocSecurity>0</DocSecurity>
  <PresentationFormat>Grand écran</PresentationFormat>
  <Paragraphs>217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Thème Office</vt:lpstr>
      <vt:lpstr>Centre d’Investigations Cliniques U1409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ESCALIER Frederic</dc:creator>
  <cp:keywords/>
  <dc:description/>
  <cp:lastModifiedBy>CANIPAROLI Nathalie</cp:lastModifiedBy>
  <cp:revision>1044</cp:revision>
  <dcterms:created xsi:type="dcterms:W3CDTF">2024-02-21T08:57:31Z</dcterms:created>
  <dcterms:modified xsi:type="dcterms:W3CDTF">2025-11-24T08:25:33Z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0x01010087FF754C1BB4F3419ECF2D5F4D858CD3</vt:lpwstr>
  </property>
</Properties>
</file>